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81" r:id="rId2"/>
    <p:sldId id="280" r:id="rId3"/>
    <p:sldId id="266" r:id="rId4"/>
    <p:sldId id="276" r:id="rId5"/>
    <p:sldId id="277" r:id="rId6"/>
    <p:sldId id="260" r:id="rId7"/>
    <p:sldId id="257" r:id="rId8"/>
    <p:sldId id="282" r:id="rId9"/>
    <p:sldId id="272" r:id="rId10"/>
    <p:sldId id="270" r:id="rId11"/>
    <p:sldId id="273" r:id="rId12"/>
    <p:sldId id="279" r:id="rId13"/>
    <p:sldId id="283" r:id="rId14"/>
    <p:sldId id="278" r:id="rId15"/>
    <p:sldId id="274" r:id="rId16"/>
    <p:sldId id="269" r:id="rId17"/>
    <p:sldId id="263" r:id="rId18"/>
    <p:sldId id="286" r:id="rId19"/>
    <p:sldId id="267" r:id="rId20"/>
    <p:sldId id="284" r:id="rId21"/>
    <p:sldId id="259" r:id="rId22"/>
    <p:sldId id="285"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01B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146" autoAdjust="0"/>
  </p:normalViewPr>
  <p:slideViewPr>
    <p:cSldViewPr>
      <p:cViewPr>
        <p:scale>
          <a:sx n="75" d="100"/>
          <a:sy n="75" d="100"/>
        </p:scale>
        <p:origin x="-67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DCBB57-E058-4447-AF50-DC374DE2D8FE}" type="datetimeFigureOut">
              <a:rPr lang="en-US" smtClean="0"/>
              <a:t>8/10/2016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3646F4-4285-4C8A-B86D-0C8B8D82D238}" type="slidenum">
              <a:rPr lang="en-US" smtClean="0"/>
              <a:t>‹#›</a:t>
            </a:fld>
            <a:endParaRPr lang="en-US"/>
          </a:p>
        </p:txBody>
      </p:sp>
    </p:spTree>
    <p:extLst>
      <p:ext uri="{BB962C8B-B14F-4D97-AF65-F5344CB8AC3E}">
        <p14:creationId xmlns:p14="http://schemas.microsoft.com/office/powerpoint/2010/main" val="2846149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36949" rtl="0" eaLnBrk="1" fontAlgn="auto" latinLnBrk="0" hangingPunct="1">
              <a:lnSpc>
                <a:spcPct val="100000"/>
              </a:lnSpc>
              <a:spcBef>
                <a:spcPts val="0"/>
              </a:spcBef>
              <a:spcAft>
                <a:spcPts val="0"/>
              </a:spcAft>
              <a:buClrTx/>
              <a:buSzTx/>
              <a:buFontTx/>
              <a:buNone/>
              <a:tabLst/>
              <a:defRPr/>
            </a:pPr>
            <a:r>
              <a:rPr lang="bn-IN" dirty="0" smtClean="0"/>
              <a:t>এই স্লাইডটি</a:t>
            </a:r>
            <a:r>
              <a:rPr lang="bn-IN" baseline="0" dirty="0" smtClean="0"/>
              <a:t> শ্রেণিকার্যক্রম পরিচালনার সময় হাইড করে রাখা যেতে পারে।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23646F4-4285-4C8A-B86D-0C8B8D82D238}" type="slidenum">
              <a:rPr lang="en-US" smtClean="0"/>
              <a:t>3</a:t>
            </a:fld>
            <a:endParaRPr lang="en-US"/>
          </a:p>
        </p:txBody>
      </p:sp>
    </p:spTree>
    <p:extLst>
      <p:ext uri="{BB962C8B-B14F-4D97-AF65-F5344CB8AC3E}">
        <p14:creationId xmlns:p14="http://schemas.microsoft.com/office/powerpoint/2010/main" val="2096503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IN" dirty="0" smtClean="0"/>
              <a:t>এই স্লাইডে তাপ সঞ্চালনের</a:t>
            </a:r>
            <a:r>
              <a:rPr lang="bn-IN" baseline="0" dirty="0" smtClean="0"/>
              <a:t> প্রকারভেদ সম্পর্কে সংক্ষিপ্ত আলোচনা করা যেতে পারে।</a:t>
            </a:r>
            <a:endParaRPr lang="en-US" dirty="0"/>
          </a:p>
        </p:txBody>
      </p:sp>
      <p:sp>
        <p:nvSpPr>
          <p:cNvPr id="4" name="Slide Number Placeholder 3"/>
          <p:cNvSpPr>
            <a:spLocks noGrp="1"/>
          </p:cNvSpPr>
          <p:nvPr>
            <p:ph type="sldNum" sz="quarter" idx="10"/>
          </p:nvPr>
        </p:nvSpPr>
        <p:spPr/>
        <p:txBody>
          <a:bodyPr/>
          <a:lstStyle/>
          <a:p>
            <a:fld id="{F23646F4-4285-4C8A-B86D-0C8B8D82D238}" type="slidenum">
              <a:rPr lang="en-US" smtClean="0"/>
              <a:t>13</a:t>
            </a:fld>
            <a:endParaRPr lang="en-US"/>
          </a:p>
        </p:txBody>
      </p:sp>
    </p:spTree>
    <p:extLst>
      <p:ext uri="{BB962C8B-B14F-4D97-AF65-F5344CB8AC3E}">
        <p14:creationId xmlns:p14="http://schemas.microsoft.com/office/powerpoint/2010/main" val="2591834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sz="1200" dirty="0" smtClean="0">
                <a:latin typeface="NikoshBAN" pitchFamily="2" charset="0"/>
                <a:cs typeface="NikoshBAN" pitchFamily="2" charset="0"/>
              </a:rPr>
              <a:t>পানি শুকিয়ে যায়।</a:t>
            </a:r>
            <a:endParaRPr lang="en-US" dirty="0"/>
          </a:p>
        </p:txBody>
      </p:sp>
      <p:sp>
        <p:nvSpPr>
          <p:cNvPr id="4" name="Slide Number Placeholder 3"/>
          <p:cNvSpPr>
            <a:spLocks noGrp="1"/>
          </p:cNvSpPr>
          <p:nvPr>
            <p:ph type="sldNum" sz="quarter" idx="10"/>
          </p:nvPr>
        </p:nvSpPr>
        <p:spPr/>
        <p:txBody>
          <a:bodyPr/>
          <a:lstStyle/>
          <a:p>
            <a:fld id="{F23646F4-4285-4C8A-B86D-0C8B8D82D238}" type="slidenum">
              <a:rPr lang="en-US" smtClean="0"/>
              <a:t>14</a:t>
            </a:fld>
            <a:endParaRPr lang="en-US"/>
          </a:p>
        </p:txBody>
      </p:sp>
    </p:spTree>
    <p:extLst>
      <p:ext uri="{BB962C8B-B14F-4D97-AF65-F5344CB8AC3E}">
        <p14:creationId xmlns:p14="http://schemas.microsoft.com/office/powerpoint/2010/main" val="2307251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3646F4-4285-4C8A-B86D-0C8B8D82D238}" type="slidenum">
              <a:rPr lang="en-US" smtClean="0"/>
              <a:t>15</a:t>
            </a:fld>
            <a:endParaRPr lang="en-US"/>
          </a:p>
        </p:txBody>
      </p:sp>
    </p:spTree>
    <p:extLst>
      <p:ext uri="{BB962C8B-B14F-4D97-AF65-F5344CB8AC3E}">
        <p14:creationId xmlns:p14="http://schemas.microsoft.com/office/powerpoint/2010/main" val="210395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IN" dirty="0" smtClean="0"/>
              <a:t>দলীয়</a:t>
            </a:r>
            <a:r>
              <a:rPr lang="bn-IN" baseline="0" dirty="0" smtClean="0"/>
              <a:t> কাজ হিসাবে </a:t>
            </a:r>
            <a:r>
              <a:rPr lang="bn-IN" sz="1200" b="1" dirty="0" smtClean="0">
                <a:latin typeface="NikoshBAN" pitchFamily="2" charset="0"/>
                <a:cs typeface="NikoshBAN" pitchFamily="2" charset="0"/>
              </a:rPr>
              <a:t>ভিডিওটি </a:t>
            </a:r>
            <a:r>
              <a:rPr lang="bn-BD" sz="1200" b="1" dirty="0" smtClean="0">
                <a:latin typeface="NikoshBAN" pitchFamily="2" charset="0"/>
                <a:cs typeface="NikoshBAN" pitchFamily="2" charset="0"/>
              </a:rPr>
              <a:t>পর্যবেক্ষণ করে খাতায় </a:t>
            </a:r>
            <a:r>
              <a:rPr lang="bn-BD" sz="1200" b="0" dirty="0" smtClean="0">
                <a:latin typeface="NikoshBAN" pitchFamily="2" charset="0"/>
                <a:cs typeface="NikoshBAN" pitchFamily="2" charset="0"/>
              </a:rPr>
              <a:t>লিখ</a:t>
            </a:r>
            <a:r>
              <a:rPr lang="bn-IN" sz="1200" b="0" dirty="0" smtClean="0">
                <a:latin typeface="NikoshBAN" pitchFamily="2" charset="0"/>
                <a:cs typeface="NikoshBAN" pitchFamily="2" charset="0"/>
              </a:rPr>
              <a:t>তে</a:t>
            </a:r>
            <a:r>
              <a:rPr lang="bn-IN" sz="1200" b="0" baseline="0" dirty="0" smtClean="0">
                <a:latin typeface="NikoshBAN" pitchFamily="2" charset="0"/>
                <a:cs typeface="NikoshBAN" pitchFamily="2" charset="0"/>
              </a:rPr>
              <a:t> বলা যেতে পারে। শ্রেণিশিক্ষক তাঁর সুবিধানুযায়ী বা পরিবেশ মোতাবেক দল গঠন করতে পারেন। </a:t>
            </a:r>
            <a:endParaRPr lang="en-US" b="0" dirty="0"/>
          </a:p>
        </p:txBody>
      </p:sp>
      <p:sp>
        <p:nvSpPr>
          <p:cNvPr id="4" name="Slide Number Placeholder 3"/>
          <p:cNvSpPr>
            <a:spLocks noGrp="1"/>
          </p:cNvSpPr>
          <p:nvPr>
            <p:ph type="sldNum" sz="quarter" idx="10"/>
          </p:nvPr>
        </p:nvSpPr>
        <p:spPr/>
        <p:txBody>
          <a:bodyPr/>
          <a:lstStyle/>
          <a:p>
            <a:fld id="{F23646F4-4285-4C8A-B86D-0C8B8D82D238}" type="slidenum">
              <a:rPr lang="en-US" smtClean="0"/>
              <a:t>16</a:t>
            </a:fld>
            <a:endParaRPr lang="en-US"/>
          </a:p>
        </p:txBody>
      </p:sp>
    </p:spTree>
    <p:extLst>
      <p:ext uri="{BB962C8B-B14F-4D97-AF65-F5344CB8AC3E}">
        <p14:creationId xmlns:p14="http://schemas.microsoft.com/office/powerpoint/2010/main" val="580096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IN" dirty="0" smtClean="0"/>
              <a:t>এক্ষেত্রে</a:t>
            </a:r>
            <a:r>
              <a:rPr lang="bn-IN" baseline="0" dirty="0" smtClean="0"/>
              <a:t> এক একটি প্রশ্ন এক এক জনকে করে, উত্তর জানার চেষ্টা করা যায়। তাদের উত্তর জানার পর পরবর্তীতে মাউস ক্লিকের মাধ্যমে উত্তরগুলো মিলিয়ে নিতে বলা যেতে পারে।</a:t>
            </a:r>
            <a:endParaRPr lang="en-US" baseline="0" dirty="0" smtClean="0"/>
          </a:p>
          <a:p>
            <a:r>
              <a:rPr lang="bn-IN" baseline="0" dirty="0" smtClean="0"/>
              <a:t>অথবা বোর্ডে লিখে দেওয়া যেতে পারে। </a:t>
            </a:r>
            <a:endParaRPr lang="en-US" dirty="0"/>
          </a:p>
        </p:txBody>
      </p:sp>
      <p:sp>
        <p:nvSpPr>
          <p:cNvPr id="4" name="Slide Number Placeholder 3"/>
          <p:cNvSpPr>
            <a:spLocks noGrp="1"/>
          </p:cNvSpPr>
          <p:nvPr>
            <p:ph type="sldNum" sz="quarter" idx="10"/>
          </p:nvPr>
        </p:nvSpPr>
        <p:spPr/>
        <p:txBody>
          <a:bodyPr/>
          <a:lstStyle/>
          <a:p>
            <a:fld id="{F23646F4-4285-4C8A-B86D-0C8B8D82D238}" type="slidenum">
              <a:rPr lang="en-US" smtClean="0"/>
              <a:t>17</a:t>
            </a:fld>
            <a:endParaRPr lang="en-US"/>
          </a:p>
        </p:txBody>
      </p:sp>
    </p:spTree>
    <p:extLst>
      <p:ext uri="{BB962C8B-B14F-4D97-AF65-F5344CB8AC3E}">
        <p14:creationId xmlns:p14="http://schemas.microsoft.com/office/powerpoint/2010/main" val="69415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ü"/>
            </a:pPr>
            <a:endParaRPr lang="en-US" dirty="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F23646F4-4285-4C8A-B86D-0C8B8D82D238}" type="slidenum">
              <a:rPr lang="en-US" smtClean="0"/>
              <a:t>19</a:t>
            </a:fld>
            <a:endParaRPr lang="en-US"/>
          </a:p>
        </p:txBody>
      </p:sp>
    </p:spTree>
    <p:extLst>
      <p:ext uri="{BB962C8B-B14F-4D97-AF65-F5344CB8AC3E}">
        <p14:creationId xmlns:p14="http://schemas.microsoft.com/office/powerpoint/2010/main" val="2828458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IN" dirty="0" smtClean="0"/>
              <a:t>এই স্লাইডে</a:t>
            </a:r>
            <a:r>
              <a:rPr lang="bn-IN" baseline="0" dirty="0" smtClean="0"/>
              <a:t>র মত আরও অন্যান্য প্রশ্ন </a:t>
            </a:r>
            <a:r>
              <a:rPr lang="bn-IN" baseline="0" smtClean="0"/>
              <a:t>করে ধন্যবাদ জানিয়ে ক্লাস শেষ করা যায়।</a:t>
            </a:r>
            <a:endParaRPr lang="en-US" dirty="0"/>
          </a:p>
        </p:txBody>
      </p:sp>
      <p:sp>
        <p:nvSpPr>
          <p:cNvPr id="4" name="Slide Number Placeholder 3"/>
          <p:cNvSpPr>
            <a:spLocks noGrp="1"/>
          </p:cNvSpPr>
          <p:nvPr>
            <p:ph type="sldNum" sz="quarter" idx="10"/>
          </p:nvPr>
        </p:nvSpPr>
        <p:spPr/>
        <p:txBody>
          <a:bodyPr/>
          <a:lstStyle/>
          <a:p>
            <a:fld id="{F23646F4-4285-4C8A-B86D-0C8B8D82D238}" type="slidenum">
              <a:rPr lang="en-US" smtClean="0"/>
              <a:t>20</a:t>
            </a:fld>
            <a:endParaRPr lang="en-US"/>
          </a:p>
        </p:txBody>
      </p:sp>
    </p:spTree>
    <p:extLst>
      <p:ext uri="{BB962C8B-B14F-4D97-AF65-F5344CB8AC3E}">
        <p14:creationId xmlns:p14="http://schemas.microsoft.com/office/powerpoint/2010/main" val="4240557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latin typeface="NikoshBAN" pitchFamily="2" charset="0"/>
                <a:cs typeface="NikoshBAN" pitchFamily="2" charset="0"/>
              </a:rPr>
              <a:t>বোর্ডের লিখা মুছে  শিক্ষার্থীদের সুস্বাস্থ্য কামনা করে ধন্যবাদ দিয়ে শ্রেণিকক্ষ ত্যাগ ক</a:t>
            </a:r>
            <a:r>
              <a:rPr lang="bn-IN" baseline="0" dirty="0" smtClean="0">
                <a:latin typeface="NikoshBAN" pitchFamily="2" charset="0"/>
                <a:cs typeface="NikoshBAN" pitchFamily="2" charset="0"/>
              </a:rPr>
              <a:t>রা যেতে</a:t>
            </a:r>
            <a:r>
              <a:rPr lang="bn-IN" dirty="0" smtClean="0"/>
              <a:t> পারে</a:t>
            </a:r>
            <a:r>
              <a:rPr lang="bn-BD" baseline="0" dirty="0" smtClean="0">
                <a:latin typeface="NikoshBAN" pitchFamily="2" charset="0"/>
                <a:cs typeface="NikoshBAN" pitchFamily="2" charset="0"/>
              </a:rPr>
              <a:t>।</a:t>
            </a:r>
            <a:r>
              <a:rPr lang="bn-IN" baseline="0" dirty="0" smtClean="0">
                <a:latin typeface="NikoshBAN" pitchFamily="2" charset="0"/>
                <a:cs typeface="NikoshBAN" pitchFamily="2" charset="0"/>
              </a:rPr>
              <a:t> </a:t>
            </a:r>
            <a:endParaRPr lang="en-US" smtClean="0"/>
          </a:p>
          <a:p>
            <a:endParaRPr lang="en-US"/>
          </a:p>
        </p:txBody>
      </p:sp>
      <p:sp>
        <p:nvSpPr>
          <p:cNvPr id="4" name="Slide Number Placeholder 3"/>
          <p:cNvSpPr>
            <a:spLocks noGrp="1"/>
          </p:cNvSpPr>
          <p:nvPr>
            <p:ph type="sldNum" sz="quarter" idx="10"/>
          </p:nvPr>
        </p:nvSpPr>
        <p:spPr/>
        <p:txBody>
          <a:bodyPr/>
          <a:lstStyle/>
          <a:p>
            <a:fld id="{F23646F4-4285-4C8A-B86D-0C8B8D82D238}" type="slidenum">
              <a:rPr lang="en-US" smtClean="0"/>
              <a:t>21</a:t>
            </a:fld>
            <a:endParaRPr lang="en-US"/>
          </a:p>
        </p:txBody>
      </p:sp>
    </p:spTree>
    <p:extLst>
      <p:ext uri="{BB962C8B-B14F-4D97-AF65-F5344CB8AC3E}">
        <p14:creationId xmlns:p14="http://schemas.microsoft.com/office/powerpoint/2010/main" val="3931796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IN" dirty="0" smtClean="0"/>
              <a:t>১ম</a:t>
            </a:r>
            <a:r>
              <a:rPr lang="bn-IN" baseline="0" dirty="0" smtClean="0"/>
              <a:t> </a:t>
            </a:r>
            <a:r>
              <a:rPr lang="bn-IN" dirty="0" smtClean="0"/>
              <a:t>চিত্র</a:t>
            </a:r>
            <a:r>
              <a:rPr lang="bn-IN" baseline="0" dirty="0" smtClean="0"/>
              <a:t> প্রদর্শন করে প্রশ্ন করা যায় এখানে কী করা হচ্ছে?</a:t>
            </a:r>
          </a:p>
          <a:p>
            <a:pPr marL="0" marR="0" indent="0" algn="l" defTabSz="914400" rtl="0" eaLnBrk="1" fontAlgn="auto" latinLnBrk="0" hangingPunct="1">
              <a:lnSpc>
                <a:spcPct val="100000"/>
              </a:lnSpc>
              <a:spcBef>
                <a:spcPts val="0"/>
              </a:spcBef>
              <a:spcAft>
                <a:spcPts val="0"/>
              </a:spcAft>
              <a:buClrTx/>
              <a:buSzTx/>
              <a:buFontTx/>
              <a:buNone/>
              <a:tabLst/>
              <a:defRPr/>
            </a:pPr>
            <a:r>
              <a:rPr lang="bn-IN" dirty="0" smtClean="0"/>
              <a:t>২য়</a:t>
            </a:r>
            <a:r>
              <a:rPr lang="bn-IN" baseline="0" dirty="0" smtClean="0"/>
              <a:t> </a:t>
            </a:r>
            <a:r>
              <a:rPr lang="bn-IN" dirty="0" smtClean="0"/>
              <a:t>চিত্র</a:t>
            </a:r>
            <a:r>
              <a:rPr lang="bn-IN" baseline="0" dirty="0" smtClean="0"/>
              <a:t> প্রদর্শন করে প্রশ্ন করা যায় এখানে কী হচ্ছে? </a:t>
            </a:r>
          </a:p>
          <a:p>
            <a:pPr marL="0" marR="0" indent="0" algn="l" defTabSz="914400" rtl="0" eaLnBrk="1" fontAlgn="auto" latinLnBrk="0" hangingPunct="1">
              <a:lnSpc>
                <a:spcPct val="100000"/>
              </a:lnSpc>
              <a:spcBef>
                <a:spcPts val="0"/>
              </a:spcBef>
              <a:spcAft>
                <a:spcPts val="0"/>
              </a:spcAft>
              <a:buClrTx/>
              <a:buSzTx/>
              <a:buFontTx/>
              <a:buNone/>
              <a:tabLst/>
              <a:defRPr/>
            </a:pPr>
            <a:r>
              <a:rPr lang="bn-IN" dirty="0" smtClean="0"/>
              <a:t>৩য়</a:t>
            </a:r>
            <a:r>
              <a:rPr lang="bn-IN" baseline="0" dirty="0" smtClean="0"/>
              <a:t> </a:t>
            </a:r>
            <a:r>
              <a:rPr lang="bn-IN" dirty="0" smtClean="0"/>
              <a:t>চিত্র</a:t>
            </a:r>
            <a:r>
              <a:rPr lang="bn-IN" baseline="0" dirty="0" smtClean="0"/>
              <a:t> প্রদর্শন করে প্রশ্ন করা যেতে পারে এখানে কী ঘটছে?  </a:t>
            </a:r>
          </a:p>
          <a:p>
            <a:r>
              <a:rPr lang="bn-IN" baseline="0" dirty="0" smtClean="0"/>
              <a:t> </a:t>
            </a:r>
            <a:r>
              <a:rPr lang="bn-IN" dirty="0" smtClean="0"/>
              <a:t>চিত্র</a:t>
            </a:r>
            <a:r>
              <a:rPr lang="bn-IN" baseline="0" dirty="0" smtClean="0"/>
              <a:t> প্রদর্শন ও প্রশ্নের সাহায্যে পর্যায়ক্রমে পাঠ শিরোনাম বের করে আনার চেষ্টা করা যায়।</a:t>
            </a:r>
            <a:endParaRPr lang="en-US" dirty="0"/>
          </a:p>
        </p:txBody>
      </p:sp>
      <p:sp>
        <p:nvSpPr>
          <p:cNvPr id="4" name="Slide Number Placeholder 3"/>
          <p:cNvSpPr>
            <a:spLocks noGrp="1"/>
          </p:cNvSpPr>
          <p:nvPr>
            <p:ph type="sldNum" sz="quarter" idx="10"/>
          </p:nvPr>
        </p:nvSpPr>
        <p:spPr/>
        <p:txBody>
          <a:bodyPr/>
          <a:lstStyle/>
          <a:p>
            <a:fld id="{F23646F4-4285-4C8A-B86D-0C8B8D82D238}" type="slidenum">
              <a:rPr lang="en-US" smtClean="0"/>
              <a:t>4</a:t>
            </a:fld>
            <a:endParaRPr lang="en-US"/>
          </a:p>
        </p:txBody>
      </p:sp>
    </p:spTree>
    <p:extLst>
      <p:ext uri="{BB962C8B-B14F-4D97-AF65-F5344CB8AC3E}">
        <p14:creationId xmlns:p14="http://schemas.microsoft.com/office/powerpoint/2010/main" val="409859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IN" dirty="0" smtClean="0"/>
              <a:t>তাপ প্রদানের মাধ্যমে</a:t>
            </a:r>
            <a:r>
              <a:rPr lang="bn-IN" baseline="0" dirty="0" smtClean="0"/>
              <a:t> অণুর পরিবর্তন কোন পদার্থের ক্ষেত্রে কিরূপ ঘটে তা সংক্ষেপে ব্যাখ্যা দেওয়া যেতে পারে। ধারাবাহিক প্রশ্নের মাধ্যমে পাঠ শিরোনাম ঘোষণা করা যেতে পারে। </a:t>
            </a:r>
            <a:endParaRPr lang="en-US" dirty="0"/>
          </a:p>
        </p:txBody>
      </p:sp>
      <p:sp>
        <p:nvSpPr>
          <p:cNvPr id="4" name="Slide Number Placeholder 3"/>
          <p:cNvSpPr>
            <a:spLocks noGrp="1"/>
          </p:cNvSpPr>
          <p:nvPr>
            <p:ph type="sldNum" sz="quarter" idx="10"/>
          </p:nvPr>
        </p:nvSpPr>
        <p:spPr/>
        <p:txBody>
          <a:bodyPr/>
          <a:lstStyle/>
          <a:p>
            <a:fld id="{F23646F4-4285-4C8A-B86D-0C8B8D82D238}" type="slidenum">
              <a:rPr lang="en-US" smtClean="0"/>
              <a:t>5</a:t>
            </a:fld>
            <a:endParaRPr lang="en-US"/>
          </a:p>
        </p:txBody>
      </p:sp>
    </p:spTree>
    <p:extLst>
      <p:ext uri="{BB962C8B-B14F-4D97-AF65-F5344CB8AC3E}">
        <p14:creationId xmlns:p14="http://schemas.microsoft.com/office/powerpoint/2010/main" val="1079509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এই স্লাইডটি শিরোনাম</a:t>
            </a:r>
            <a:r>
              <a:rPr lang="bn-BD" baseline="0" dirty="0" smtClean="0"/>
              <a:t> লেখাসহ </a:t>
            </a:r>
            <a:r>
              <a:rPr lang="bn-BD" dirty="0" smtClean="0"/>
              <a:t>পাঠ</a:t>
            </a:r>
            <a:r>
              <a:rPr lang="bn-BD" baseline="0" dirty="0" smtClean="0"/>
              <a:t> ঘোষণার জন্য রাখা হয়েছে।</a:t>
            </a:r>
            <a:endParaRPr lang="en-US" dirty="0" smtClean="0"/>
          </a:p>
          <a:p>
            <a:endParaRPr lang="en-US" dirty="0"/>
          </a:p>
        </p:txBody>
      </p:sp>
      <p:sp>
        <p:nvSpPr>
          <p:cNvPr id="4" name="Slide Number Placeholder 3"/>
          <p:cNvSpPr>
            <a:spLocks noGrp="1"/>
          </p:cNvSpPr>
          <p:nvPr>
            <p:ph type="sldNum" sz="quarter" idx="10"/>
          </p:nvPr>
        </p:nvSpPr>
        <p:spPr/>
        <p:txBody>
          <a:bodyPr/>
          <a:lstStyle/>
          <a:p>
            <a:fld id="{F23646F4-4285-4C8A-B86D-0C8B8D82D238}" type="slidenum">
              <a:rPr lang="en-US" smtClean="0"/>
              <a:t>6</a:t>
            </a:fld>
            <a:endParaRPr lang="en-US"/>
          </a:p>
        </p:txBody>
      </p:sp>
    </p:spTree>
    <p:extLst>
      <p:ext uri="{BB962C8B-B14F-4D97-AF65-F5344CB8AC3E}">
        <p14:creationId xmlns:p14="http://schemas.microsoft.com/office/powerpoint/2010/main" val="2941531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t>পাঠ শেষে </a:t>
            </a:r>
            <a:r>
              <a:rPr lang="bn-IN" baseline="0" dirty="0" smtClean="0"/>
              <a:t>কাঙ্খিত </a:t>
            </a:r>
            <a:r>
              <a:rPr lang="bn-BD" baseline="0" dirty="0" smtClean="0"/>
              <a:t>শিখনফলকে সামনে রেখে </a:t>
            </a:r>
            <a:r>
              <a:rPr lang="bn-BD" dirty="0" smtClean="0"/>
              <a:t>পাঠকে</a:t>
            </a:r>
            <a:r>
              <a:rPr lang="bn-BD" baseline="0" dirty="0" smtClean="0"/>
              <a:t> ধারাবাহিকভাবে পরিচালনার উদ্দেশ্যে </a:t>
            </a:r>
            <a:r>
              <a:rPr lang="bn-BD" dirty="0" smtClean="0"/>
              <a:t>এই স্লাইডটি </a:t>
            </a:r>
            <a:r>
              <a:rPr lang="bn-BD" baseline="0" dirty="0" smtClean="0"/>
              <a:t>রাখা হয়েছে।</a:t>
            </a:r>
            <a:endParaRPr lang="en-US" dirty="0" smtClean="0"/>
          </a:p>
          <a:p>
            <a:endParaRPr lang="en-US" smtClean="0"/>
          </a:p>
          <a:p>
            <a:endParaRPr lang="en-US"/>
          </a:p>
        </p:txBody>
      </p:sp>
      <p:sp>
        <p:nvSpPr>
          <p:cNvPr id="4" name="Slide Number Placeholder 3"/>
          <p:cNvSpPr>
            <a:spLocks noGrp="1"/>
          </p:cNvSpPr>
          <p:nvPr>
            <p:ph type="sldNum" sz="quarter" idx="10"/>
          </p:nvPr>
        </p:nvSpPr>
        <p:spPr/>
        <p:txBody>
          <a:bodyPr/>
          <a:lstStyle/>
          <a:p>
            <a:fld id="{F23646F4-4285-4C8A-B86D-0C8B8D82D238}" type="slidenum">
              <a:rPr lang="en-US" smtClean="0"/>
              <a:t>7</a:t>
            </a:fld>
            <a:endParaRPr lang="en-US"/>
          </a:p>
        </p:txBody>
      </p:sp>
    </p:spTree>
    <p:extLst>
      <p:ext uri="{BB962C8B-B14F-4D97-AF65-F5344CB8AC3E}">
        <p14:creationId xmlns:p14="http://schemas.microsoft.com/office/powerpoint/2010/main" val="1500286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IN" dirty="0" smtClean="0"/>
              <a:t>এখন</a:t>
            </a:r>
            <a:r>
              <a:rPr lang="bn-IN" baseline="0" dirty="0" smtClean="0"/>
              <a:t> প্রশ্নগুলো করে তাপ সঞ্চালনের সঙ্গা প্রদান করব। শিক্ষার্থীদের কাছ থেকে উত্তর পাওয়ার পর প্রশ্ন করা যায় এই তাপ কিভাবে পৃথিবীতে এসে পৌঁছায় ? তাপের এই এক জায়গা থেকে অন্য জায়গায় গমন করাকে বলে তাপ সঞ্চালন। </a:t>
            </a:r>
            <a:endParaRPr lang="en-US" dirty="0"/>
          </a:p>
        </p:txBody>
      </p:sp>
      <p:sp>
        <p:nvSpPr>
          <p:cNvPr id="4" name="Slide Number Placeholder 3"/>
          <p:cNvSpPr>
            <a:spLocks noGrp="1"/>
          </p:cNvSpPr>
          <p:nvPr>
            <p:ph type="sldNum" sz="quarter" idx="10"/>
          </p:nvPr>
        </p:nvSpPr>
        <p:spPr/>
        <p:txBody>
          <a:bodyPr/>
          <a:lstStyle/>
          <a:p>
            <a:fld id="{F23646F4-4285-4C8A-B86D-0C8B8D82D238}" type="slidenum">
              <a:rPr lang="en-US" smtClean="0"/>
              <a:t>8</a:t>
            </a:fld>
            <a:endParaRPr lang="en-US"/>
          </a:p>
        </p:txBody>
      </p:sp>
    </p:spTree>
    <p:extLst>
      <p:ext uri="{BB962C8B-B14F-4D97-AF65-F5344CB8AC3E}">
        <p14:creationId xmlns:p14="http://schemas.microsoft.com/office/powerpoint/2010/main" val="1346053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NikoshBAN" pitchFamily="2" charset="0"/>
                <a:cs typeface="NikoshBAN" pitchFamily="2" charset="0"/>
              </a:rPr>
              <a:t> </a:t>
            </a:r>
            <a:r>
              <a:rPr lang="bn-IN" sz="1200" baseline="0" dirty="0" smtClean="0">
                <a:latin typeface="NikoshBAN" pitchFamily="2" charset="0"/>
                <a:cs typeface="NikoshBAN" pitchFamily="2" charset="0"/>
              </a:rPr>
              <a:t>ধাতবপদার্থে কিভাবে তাপ সঞ্চালিত হয় তার  </a:t>
            </a:r>
            <a:r>
              <a:rPr lang="bn-BD" sz="1200" dirty="0" smtClean="0">
                <a:latin typeface="NikoshBAN" pitchFamily="2" charset="0"/>
                <a:cs typeface="NikoshBAN" pitchFamily="2" charset="0"/>
              </a:rPr>
              <a:t>ব্যাখ্যা</a:t>
            </a:r>
            <a:r>
              <a:rPr lang="bn-IN" sz="1200" dirty="0" smtClean="0">
                <a:latin typeface="NikoshBAN" pitchFamily="2" charset="0"/>
                <a:cs typeface="NikoshBAN" pitchFamily="2" charset="0"/>
              </a:rPr>
              <a:t>ঃ</a:t>
            </a:r>
            <a:r>
              <a:rPr lang="bn-IN" sz="1200" baseline="0" dirty="0" smtClean="0">
                <a:latin typeface="NikoshBAN" pitchFamily="2" charset="0"/>
                <a:cs typeface="NikoshBAN" pitchFamily="2" charset="0"/>
              </a:rPr>
              <a:t>  </a:t>
            </a:r>
            <a:r>
              <a:rPr lang="bn-IN" sz="1200" dirty="0" smtClean="0">
                <a:latin typeface="NikoshBAN" pitchFamily="2" charset="0"/>
                <a:cs typeface="NikoshBAN" pitchFamily="2" charset="0"/>
              </a:rPr>
              <a:t>কঠিণ পদার্থে গরম কণাগুলো দোল খেয়ে পাশের ঠান্ডা কণাকে তাপ  দিয়ে দেয়। পাশের ঠান্ডা কণাটি গরম হয়ে তার পাশের ঠান্ডা কণাকে তাপ দেয়। এভাবে কণাগুলো নিজের স্থান পরিবর্তন না করে তাপকে গরম প্রান্ত থেকে ঠান্ডা প্রান্তে নিয়ে যায়। </a:t>
            </a:r>
            <a:endParaRPr lang="en-US" sz="1200"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F23646F4-4285-4C8A-B86D-0C8B8D82D238}" type="slidenum">
              <a:rPr lang="en-US" smtClean="0"/>
              <a:t>9</a:t>
            </a:fld>
            <a:endParaRPr lang="en-US"/>
          </a:p>
        </p:txBody>
      </p:sp>
    </p:spTree>
    <p:extLst>
      <p:ext uri="{BB962C8B-B14F-4D97-AF65-F5344CB8AC3E}">
        <p14:creationId xmlns:p14="http://schemas.microsoft.com/office/powerpoint/2010/main" val="4179193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sz="1200" dirty="0" smtClean="0">
                <a:latin typeface="NikoshBAN" pitchFamily="2" charset="0"/>
                <a:cs typeface="NikoshBAN" pitchFamily="2" charset="0"/>
              </a:rPr>
              <a:t>ব্যাখ্যাঃ</a:t>
            </a:r>
            <a:r>
              <a:rPr lang="bn-IN" sz="1200" baseline="0" dirty="0" smtClean="0">
                <a:latin typeface="NikoshBAN" pitchFamily="2" charset="0"/>
                <a:cs typeface="NikoshBAN" pitchFamily="2" charset="0"/>
              </a:rPr>
              <a:t> </a:t>
            </a:r>
            <a:r>
              <a:rPr lang="bn-IN" sz="1200" dirty="0" smtClean="0">
                <a:latin typeface="NikoshBAN" pitchFamily="2" charset="0"/>
                <a:cs typeface="NikoshBAN" pitchFamily="2" charset="0"/>
              </a:rPr>
              <a:t>পানির কণাগুলো তাপ গ্রহণ করে শক্তি অর্জন করে। শক্তি অর্জন করে</a:t>
            </a:r>
            <a:r>
              <a:rPr lang="en-US" sz="1200" dirty="0" smtClean="0">
                <a:latin typeface="NikoshBAN" pitchFamily="2" charset="0"/>
                <a:cs typeface="NikoshBAN" pitchFamily="2" charset="0"/>
              </a:rPr>
              <a:t> </a:t>
            </a:r>
            <a:r>
              <a:rPr lang="bn-IN" sz="1200" dirty="0" smtClean="0">
                <a:latin typeface="NikoshBAN" pitchFamily="2" charset="0"/>
                <a:cs typeface="NikoshBAN" pitchFamily="2" charset="0"/>
              </a:rPr>
              <a:t>গরম কণাগুলো হালকা হয়ে উপরে উঠে যায়। উপরের ঠান্ডা পানি কণাগুলো নিচে নেমে এসে তাপ গ্রহণ করে। এভাবে পর্যায়ক্রমে সকল কণা তাপ গ্রহণ করে উত্তপ্ত হয়, তাপ এক স্থান থেকে অন্যস্থানে সঞ্চালিত হয়।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F23646F4-4285-4C8A-B86D-0C8B8D82D238}" type="slidenum">
              <a:rPr lang="en-US" smtClean="0"/>
              <a:t>11</a:t>
            </a:fld>
            <a:endParaRPr lang="en-US"/>
          </a:p>
        </p:txBody>
      </p:sp>
    </p:spTree>
    <p:extLst>
      <p:ext uri="{BB962C8B-B14F-4D97-AF65-F5344CB8AC3E}">
        <p14:creationId xmlns:p14="http://schemas.microsoft.com/office/powerpoint/2010/main" val="1257831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dirty="0" smtClean="0"/>
              <a:t>এই স্লাইডের মাধ্যমে</a:t>
            </a:r>
            <a:r>
              <a:rPr lang="bn-IN" baseline="0" dirty="0" smtClean="0"/>
              <a:t> তাপ প্রয়োগে পানির অনুর কি পরিবর্তন হয়, তা ব্যাখ্যা করা যেতে পারে।</a:t>
            </a:r>
            <a:endParaRPr lang="en-US" dirty="0" smtClean="0"/>
          </a:p>
          <a:p>
            <a:endParaRPr lang="en-US" dirty="0"/>
          </a:p>
        </p:txBody>
      </p:sp>
      <p:sp>
        <p:nvSpPr>
          <p:cNvPr id="4" name="Slide Number Placeholder 3"/>
          <p:cNvSpPr>
            <a:spLocks noGrp="1"/>
          </p:cNvSpPr>
          <p:nvPr>
            <p:ph type="sldNum" sz="quarter" idx="10"/>
          </p:nvPr>
        </p:nvSpPr>
        <p:spPr/>
        <p:txBody>
          <a:bodyPr/>
          <a:lstStyle/>
          <a:p>
            <a:fld id="{F23646F4-4285-4C8A-B86D-0C8B8D82D238}" type="slidenum">
              <a:rPr lang="en-US" smtClean="0"/>
              <a:t>12</a:t>
            </a:fld>
            <a:endParaRPr lang="en-US"/>
          </a:p>
        </p:txBody>
      </p:sp>
    </p:spTree>
    <p:extLst>
      <p:ext uri="{BB962C8B-B14F-4D97-AF65-F5344CB8AC3E}">
        <p14:creationId xmlns:p14="http://schemas.microsoft.com/office/powerpoint/2010/main" val="112800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E1395F-BEBD-4B93-97C3-905754E6F660}" type="datetimeFigureOut">
              <a:rPr lang="en-US" smtClean="0"/>
              <a:t>8/10/2016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574FC-D0B8-4693-A6D4-C58B1DA03903}" type="slidenum">
              <a:rPr lang="en-US" smtClean="0"/>
              <a:t>‹#›</a:t>
            </a:fld>
            <a:endParaRPr lang="en-US"/>
          </a:p>
        </p:txBody>
      </p:sp>
    </p:spTree>
    <p:extLst>
      <p:ext uri="{BB962C8B-B14F-4D97-AF65-F5344CB8AC3E}">
        <p14:creationId xmlns:p14="http://schemas.microsoft.com/office/powerpoint/2010/main" val="4217328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E1395F-BEBD-4B93-97C3-905754E6F660}" type="datetimeFigureOut">
              <a:rPr lang="en-US" smtClean="0"/>
              <a:t>8/10/2016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574FC-D0B8-4693-A6D4-C58B1DA03903}" type="slidenum">
              <a:rPr lang="en-US" smtClean="0"/>
              <a:t>‹#›</a:t>
            </a:fld>
            <a:endParaRPr lang="en-US"/>
          </a:p>
        </p:txBody>
      </p:sp>
    </p:spTree>
    <p:extLst>
      <p:ext uri="{BB962C8B-B14F-4D97-AF65-F5344CB8AC3E}">
        <p14:creationId xmlns:p14="http://schemas.microsoft.com/office/powerpoint/2010/main" val="3952565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E1395F-BEBD-4B93-97C3-905754E6F660}" type="datetimeFigureOut">
              <a:rPr lang="en-US" smtClean="0"/>
              <a:t>8/10/2016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574FC-D0B8-4693-A6D4-C58B1DA03903}" type="slidenum">
              <a:rPr lang="en-US" smtClean="0"/>
              <a:t>‹#›</a:t>
            </a:fld>
            <a:endParaRPr lang="en-US"/>
          </a:p>
        </p:txBody>
      </p:sp>
    </p:spTree>
    <p:extLst>
      <p:ext uri="{BB962C8B-B14F-4D97-AF65-F5344CB8AC3E}">
        <p14:creationId xmlns:p14="http://schemas.microsoft.com/office/powerpoint/2010/main" val="4086281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E1395F-BEBD-4B93-97C3-905754E6F660}" type="datetimeFigureOut">
              <a:rPr lang="en-US" smtClean="0"/>
              <a:t>8/10/2016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574FC-D0B8-4693-A6D4-C58B1DA03903}" type="slidenum">
              <a:rPr lang="en-US" smtClean="0"/>
              <a:t>‹#›</a:t>
            </a:fld>
            <a:endParaRPr lang="en-US"/>
          </a:p>
        </p:txBody>
      </p:sp>
    </p:spTree>
    <p:extLst>
      <p:ext uri="{BB962C8B-B14F-4D97-AF65-F5344CB8AC3E}">
        <p14:creationId xmlns:p14="http://schemas.microsoft.com/office/powerpoint/2010/main" val="1051745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E1395F-BEBD-4B93-97C3-905754E6F660}" type="datetimeFigureOut">
              <a:rPr lang="en-US" smtClean="0"/>
              <a:t>8/10/2016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574FC-D0B8-4693-A6D4-C58B1DA03903}" type="slidenum">
              <a:rPr lang="en-US" smtClean="0"/>
              <a:t>‹#›</a:t>
            </a:fld>
            <a:endParaRPr lang="en-US"/>
          </a:p>
        </p:txBody>
      </p:sp>
    </p:spTree>
    <p:extLst>
      <p:ext uri="{BB962C8B-B14F-4D97-AF65-F5344CB8AC3E}">
        <p14:creationId xmlns:p14="http://schemas.microsoft.com/office/powerpoint/2010/main" val="747455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E1395F-BEBD-4B93-97C3-905754E6F660}" type="datetimeFigureOut">
              <a:rPr lang="en-US" smtClean="0"/>
              <a:t>8/10/2016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A574FC-D0B8-4693-A6D4-C58B1DA03903}" type="slidenum">
              <a:rPr lang="en-US" smtClean="0"/>
              <a:t>‹#›</a:t>
            </a:fld>
            <a:endParaRPr lang="en-US"/>
          </a:p>
        </p:txBody>
      </p:sp>
    </p:spTree>
    <p:extLst>
      <p:ext uri="{BB962C8B-B14F-4D97-AF65-F5344CB8AC3E}">
        <p14:creationId xmlns:p14="http://schemas.microsoft.com/office/powerpoint/2010/main" val="2802619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E1395F-BEBD-4B93-97C3-905754E6F660}" type="datetimeFigureOut">
              <a:rPr lang="en-US" smtClean="0"/>
              <a:t>8/10/2016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A574FC-D0B8-4693-A6D4-C58B1DA03903}" type="slidenum">
              <a:rPr lang="en-US" smtClean="0"/>
              <a:t>‹#›</a:t>
            </a:fld>
            <a:endParaRPr lang="en-US"/>
          </a:p>
        </p:txBody>
      </p:sp>
    </p:spTree>
    <p:extLst>
      <p:ext uri="{BB962C8B-B14F-4D97-AF65-F5344CB8AC3E}">
        <p14:creationId xmlns:p14="http://schemas.microsoft.com/office/powerpoint/2010/main" val="1527772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E1395F-BEBD-4B93-97C3-905754E6F660}" type="datetimeFigureOut">
              <a:rPr lang="en-US" smtClean="0"/>
              <a:t>8/10/2016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A574FC-D0B8-4693-A6D4-C58B1DA03903}" type="slidenum">
              <a:rPr lang="en-US" smtClean="0"/>
              <a:t>‹#›</a:t>
            </a:fld>
            <a:endParaRPr lang="en-US"/>
          </a:p>
        </p:txBody>
      </p:sp>
    </p:spTree>
    <p:extLst>
      <p:ext uri="{BB962C8B-B14F-4D97-AF65-F5344CB8AC3E}">
        <p14:creationId xmlns:p14="http://schemas.microsoft.com/office/powerpoint/2010/main" val="2143465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8" name="Straight Connector 7"/>
          <p:cNvCxnSpPr/>
          <p:nvPr userDrawn="1"/>
        </p:nvCxnSpPr>
        <p:spPr>
          <a:xfrm flipV="1">
            <a:off x="8458200" y="152400"/>
            <a:ext cx="0" cy="6553200"/>
          </a:xfrm>
          <a:prstGeom prst="line">
            <a:avLst/>
          </a:prstGeom>
          <a:ln w="76200">
            <a:solidFill>
              <a:srgbClr val="FFFF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762000" y="228600"/>
            <a:ext cx="0" cy="6553200"/>
          </a:xfrm>
          <a:prstGeom prst="line">
            <a:avLst/>
          </a:prstGeom>
          <a:ln w="76200">
            <a:solidFill>
              <a:srgbClr val="FFFF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52400" y="6248400"/>
            <a:ext cx="8898370" cy="0"/>
          </a:xfrm>
          <a:prstGeom prst="line">
            <a:avLst/>
          </a:prstGeom>
          <a:ln w="76200">
            <a:solidFill>
              <a:srgbClr val="FFFF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flipV="1">
            <a:off x="8724900" y="209549"/>
            <a:ext cx="38100" cy="6508751"/>
          </a:xfrm>
          <a:prstGeom prst="line">
            <a:avLst/>
          </a:prstGeom>
          <a:ln w="76200">
            <a:solidFill>
              <a:srgbClr val="00B05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57200" y="209549"/>
            <a:ext cx="0" cy="6562725"/>
          </a:xfrm>
          <a:prstGeom prst="line">
            <a:avLst/>
          </a:prstGeom>
          <a:ln w="76200">
            <a:solidFill>
              <a:srgbClr val="00B05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H="1">
            <a:off x="180975" y="6553200"/>
            <a:ext cx="8858251" cy="0"/>
          </a:xfrm>
          <a:prstGeom prst="line">
            <a:avLst/>
          </a:prstGeom>
          <a:ln w="76200">
            <a:solidFill>
              <a:srgbClr val="00B05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6200" y="457200"/>
            <a:ext cx="8898370" cy="0"/>
          </a:xfrm>
          <a:prstGeom prst="line">
            <a:avLst/>
          </a:prstGeom>
          <a:ln w="76200">
            <a:solidFill>
              <a:srgbClr val="00B05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93230" y="762000"/>
            <a:ext cx="8898370" cy="0"/>
          </a:xfrm>
          <a:prstGeom prst="line">
            <a:avLst/>
          </a:prstGeom>
          <a:ln w="76200">
            <a:solidFill>
              <a:srgbClr val="FFFF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265646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E1395F-BEBD-4B93-97C3-905754E6F660}" type="datetimeFigureOut">
              <a:rPr lang="en-US" smtClean="0"/>
              <a:t>8/10/2016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A574FC-D0B8-4693-A6D4-C58B1DA03903}" type="slidenum">
              <a:rPr lang="en-US" smtClean="0"/>
              <a:t>‹#›</a:t>
            </a:fld>
            <a:endParaRPr lang="en-US"/>
          </a:p>
        </p:txBody>
      </p:sp>
    </p:spTree>
    <p:extLst>
      <p:ext uri="{BB962C8B-B14F-4D97-AF65-F5344CB8AC3E}">
        <p14:creationId xmlns:p14="http://schemas.microsoft.com/office/powerpoint/2010/main" val="413364965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E1395F-BEBD-4B93-97C3-905754E6F660}" type="datetimeFigureOut">
              <a:rPr lang="en-US" smtClean="0"/>
              <a:t>8/10/2016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A574FC-D0B8-4693-A6D4-C58B1DA03903}" type="slidenum">
              <a:rPr lang="en-US" smtClean="0"/>
              <a:t>‹#›</a:t>
            </a:fld>
            <a:endParaRPr lang="en-US"/>
          </a:p>
        </p:txBody>
      </p:sp>
    </p:spTree>
    <p:extLst>
      <p:ext uri="{BB962C8B-B14F-4D97-AF65-F5344CB8AC3E}">
        <p14:creationId xmlns:p14="http://schemas.microsoft.com/office/powerpoint/2010/main" val="2899343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E1395F-BEBD-4B93-97C3-905754E6F660}" type="datetimeFigureOut">
              <a:rPr lang="en-US" smtClean="0"/>
              <a:t>8/10/2016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574FC-D0B8-4693-A6D4-C58B1DA03903}" type="slidenum">
              <a:rPr lang="en-US" smtClean="0"/>
              <a:t>‹#›</a:t>
            </a:fld>
            <a:endParaRPr lang="en-US"/>
          </a:p>
        </p:txBody>
      </p:sp>
    </p:spTree>
    <p:extLst>
      <p:ext uri="{BB962C8B-B14F-4D97-AF65-F5344CB8AC3E}">
        <p14:creationId xmlns:p14="http://schemas.microsoft.com/office/powerpoint/2010/main" val="738967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6.gif"/><Relationship Id="rId4" Type="http://schemas.openxmlformats.org/officeDocument/2006/relationships/image" Target="../media/image19.gif"/></Relationships>
</file>

<file path=ppt/slides/_rels/slide1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24.gif"/><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image" Target="../media/image25.g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0.wmf"/><Relationship Id="rId5" Type="http://schemas.openxmlformats.org/officeDocument/2006/relationships/oleObject" Target="../embeddings/oleObject1.bin"/><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gif"/><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gif"/><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668873" y="914400"/>
            <a:ext cx="5341527" cy="1077218"/>
          </a:xfrm>
          <a:prstGeom prst="rect">
            <a:avLst/>
          </a:prstGeom>
          <a:solidFill>
            <a:schemeClr val="bg2">
              <a:lumMod val="25000"/>
            </a:schemeClr>
          </a:solidFill>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bn-BD" sz="3200" dirty="0" smtClean="0">
                <a:latin typeface="NikoshBAN" pitchFamily="2" charset="0"/>
                <a:cs typeface="NikoshBAN" pitchFamily="2" charset="0"/>
              </a:rPr>
              <a:t>এই স্লাইডটি সম্মানিত শিক্ষকবৃন্দের জন্য। </a:t>
            </a:r>
          </a:p>
          <a:p>
            <a:r>
              <a:rPr lang="bn-BD" sz="3200" dirty="0" smtClean="0">
                <a:latin typeface="NikoshBAN" pitchFamily="2" charset="0"/>
                <a:cs typeface="NikoshBAN" pitchFamily="2" charset="0"/>
              </a:rPr>
              <a:t> তাই স্লাইডটি হাইড করে রাখা হয়েছে। </a:t>
            </a:r>
            <a:endParaRPr lang="en-US" sz="3200" dirty="0">
              <a:latin typeface="NikoshBAN" pitchFamily="2" charset="0"/>
              <a:cs typeface="NikoshBAN" pitchFamily="2" charset="0"/>
            </a:endParaRPr>
          </a:p>
        </p:txBody>
      </p:sp>
      <p:sp>
        <p:nvSpPr>
          <p:cNvPr id="3" name="TextBox 2"/>
          <p:cNvSpPr txBox="1"/>
          <p:nvPr/>
        </p:nvSpPr>
        <p:spPr>
          <a:xfrm>
            <a:off x="914400" y="2438400"/>
            <a:ext cx="7391400" cy="35394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bn-BD" sz="3200" dirty="0" smtClean="0">
                <a:latin typeface="NikoshBAN" pitchFamily="2" charset="0"/>
                <a:cs typeface="NikoshBAN" pitchFamily="2" charset="0"/>
              </a:rPr>
              <a:t>এই পাঠটি শ্রেণিকক্ষে উপস্থাপনের সময় প্রয়োজনীয় পরামর্শ প্রতিটি স্লাইডের নিচে অর্থাৎ </a:t>
            </a:r>
            <a:r>
              <a:rPr lang="en-US" sz="3200" dirty="0" smtClean="0">
                <a:latin typeface="NikoshBAN" pitchFamily="2" charset="0"/>
                <a:cs typeface="NikoshBAN" pitchFamily="2" charset="0"/>
              </a:rPr>
              <a:t>Slide Note </a:t>
            </a:r>
            <a:r>
              <a:rPr lang="bn-BD" sz="3200" dirty="0" smtClean="0">
                <a:latin typeface="NikoshBAN" pitchFamily="2" charset="0"/>
                <a:cs typeface="NikoshBAN" pitchFamily="2" charset="0"/>
              </a:rPr>
              <a:t>এ সংযোজন করা হয়েছে। আশা করি সম্মানিত শিক্ষকগণ পাঠটি উপস্থাপনের পূর্বে  উল্লেখিত </a:t>
            </a:r>
            <a:r>
              <a:rPr lang="en-US" sz="3200" dirty="0" smtClean="0">
                <a:latin typeface="NikoshBAN" pitchFamily="2" charset="0"/>
                <a:cs typeface="NikoshBAN" pitchFamily="2" charset="0"/>
              </a:rPr>
              <a:t>Note </a:t>
            </a:r>
            <a:r>
              <a:rPr lang="bn-BD" sz="3200" dirty="0" smtClean="0">
                <a:latin typeface="NikoshBAN" pitchFamily="2" charset="0"/>
                <a:cs typeface="NikoshBAN" pitchFamily="2" charset="0"/>
              </a:rPr>
              <a:t>দেখে নেবেন।</a:t>
            </a:r>
            <a:r>
              <a:rPr lang="en-US" sz="3200" dirty="0">
                <a:latin typeface="NikoshBAN" pitchFamily="2" charset="0"/>
                <a:cs typeface="NikoshBAN" pitchFamily="2" charset="0"/>
              </a:rPr>
              <a:t> F</a:t>
            </a:r>
            <a:r>
              <a:rPr lang="en-US" sz="3200" baseline="-25000" dirty="0">
                <a:latin typeface="Times New Roman" pitchFamily="18" charset="0"/>
                <a:cs typeface="Times New Roman" pitchFamily="18" charset="0"/>
              </a:rPr>
              <a:t>5</a:t>
            </a:r>
            <a:r>
              <a:rPr lang="bn-IN" sz="3200" dirty="0">
                <a:latin typeface="Times New Roman" pitchFamily="18" charset="0"/>
                <a:cs typeface="Times New Roman" pitchFamily="18" charset="0"/>
              </a:rPr>
              <a:t> </a:t>
            </a:r>
            <a:r>
              <a:rPr lang="bn-IN" sz="3200" dirty="0">
                <a:latin typeface="NikoshBAN" pitchFamily="2" charset="0"/>
                <a:cs typeface="NikoshBAN" pitchFamily="2" charset="0"/>
              </a:rPr>
              <a:t>বোতাম চেপে স্লাইড সো তে যাবেন। </a:t>
            </a:r>
            <a:r>
              <a:rPr lang="bn-BD" sz="3200" dirty="0">
                <a:latin typeface="NikoshBAN" pitchFamily="2" charset="0"/>
                <a:cs typeface="NikoshBAN" pitchFamily="2" charset="0"/>
              </a:rPr>
              <a:t>শ্রেণিকক্ষে উপস্থাপনের</a:t>
            </a:r>
            <a:r>
              <a:rPr lang="bn-IN" sz="3200" dirty="0">
                <a:latin typeface="NikoshBAN" pitchFamily="2" charset="0"/>
                <a:cs typeface="NikoshBAN" pitchFamily="2" charset="0"/>
              </a:rPr>
              <a:t> পূর্বে পাঠ্য বই থেকে </a:t>
            </a:r>
            <a:r>
              <a:rPr lang="bn-IN" sz="3200" dirty="0" smtClean="0">
                <a:latin typeface="NikoshBAN" pitchFamily="2" charset="0"/>
                <a:cs typeface="NikoshBAN" pitchFamily="2" charset="0"/>
              </a:rPr>
              <a:t>সংশ্লিষ্ট</a:t>
            </a:r>
            <a:r>
              <a:rPr lang="en-US" sz="3200" dirty="0" smtClean="0">
                <a:latin typeface="NikoshBAN" pitchFamily="2" charset="0"/>
                <a:cs typeface="NikoshBAN" pitchFamily="2" charset="0"/>
              </a:rPr>
              <a:t> </a:t>
            </a:r>
            <a:r>
              <a:rPr lang="bn-IN" sz="3200" dirty="0" smtClean="0">
                <a:latin typeface="NikoshBAN" pitchFamily="2" charset="0"/>
                <a:cs typeface="NikoshBAN" pitchFamily="2" charset="0"/>
              </a:rPr>
              <a:t>পাঠটি </a:t>
            </a:r>
            <a:r>
              <a:rPr lang="bn-IN" sz="3200" dirty="0">
                <a:latin typeface="NikoshBAN" pitchFamily="2" charset="0"/>
                <a:cs typeface="NikoshBAN" pitchFamily="2" charset="0"/>
              </a:rPr>
              <a:t>ভালোভাবে </a:t>
            </a:r>
            <a:r>
              <a:rPr lang="bn-IN" sz="3200" dirty="0" smtClean="0">
                <a:latin typeface="NikoshBAN" pitchFamily="2" charset="0"/>
                <a:cs typeface="NikoshBAN" pitchFamily="2" charset="0"/>
              </a:rPr>
              <a:t>আয়ত্ত </a:t>
            </a:r>
            <a:r>
              <a:rPr lang="bn-IN" sz="3200" dirty="0">
                <a:latin typeface="NikoshBAN" pitchFamily="2" charset="0"/>
                <a:cs typeface="NikoshBAN" pitchFamily="2" charset="0"/>
              </a:rPr>
              <a:t>করে নেওয়া যেতে পারে।  </a:t>
            </a:r>
            <a:endParaRPr lang="en-US" sz="3200" baseline="-25000" dirty="0">
              <a:latin typeface="Times New Roman" pitchFamily="18" charset="0"/>
              <a:cs typeface="Times New Roman" pitchFamily="18" charset="0"/>
            </a:endParaRPr>
          </a:p>
        </p:txBody>
      </p:sp>
    </p:spTree>
    <p:extLst>
      <p:ext uri="{BB962C8B-B14F-4D97-AF65-F5344CB8AC3E}">
        <p14:creationId xmlns:p14="http://schemas.microsoft.com/office/powerpoint/2010/main" val="2703208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Images\Gif\conduction.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53511" y="2743200"/>
            <a:ext cx="2899689" cy="25622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bakingmatters.co.uk/resources/hat_transfer/heat_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999" y="3032122"/>
            <a:ext cx="2286001" cy="20002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3000" y="1143000"/>
            <a:ext cx="7010400" cy="1200329"/>
          </a:xfrm>
          <a:prstGeom prst="rect">
            <a:avLst/>
          </a:prstGeom>
        </p:spPr>
        <p:txBody>
          <a:bodyPr wrap="square">
            <a:spAutoFit/>
          </a:bodyPr>
          <a:lstStyle/>
          <a:p>
            <a:r>
              <a:rPr lang="bn-IN" sz="3600" dirty="0">
                <a:latin typeface="NikoshBAN" pitchFamily="2" charset="0"/>
                <a:cs typeface="NikoshBAN" pitchFamily="2" charset="0"/>
              </a:rPr>
              <a:t>পরিবহন পদ্ধতিতে </a:t>
            </a:r>
            <a:r>
              <a:rPr lang="bn-IN" sz="3600" dirty="0" smtClean="0">
                <a:latin typeface="NikoshBAN" pitchFamily="2" charset="0"/>
                <a:cs typeface="NikoshBAN" pitchFamily="2" charset="0"/>
              </a:rPr>
              <a:t>কঠিন </a:t>
            </a:r>
            <a:r>
              <a:rPr lang="bn-IN" sz="3600" dirty="0">
                <a:latin typeface="NikoshBAN" pitchFamily="2" charset="0"/>
                <a:cs typeface="NikoshBAN" pitchFamily="2" charset="0"/>
              </a:rPr>
              <a:t>পদার্থে </a:t>
            </a:r>
            <a:r>
              <a:rPr lang="bn-IN" sz="3600" dirty="0" smtClean="0">
                <a:latin typeface="NikoshBAN" pitchFamily="2" charset="0"/>
                <a:cs typeface="NikoshBAN" pitchFamily="2" charset="0"/>
              </a:rPr>
              <a:t>কীভাবে </a:t>
            </a:r>
            <a:r>
              <a:rPr lang="bn-IN" sz="3600" dirty="0">
                <a:latin typeface="NikoshBAN" pitchFamily="2" charset="0"/>
                <a:cs typeface="NikoshBAN" pitchFamily="2" charset="0"/>
              </a:rPr>
              <a:t>তাপ</a:t>
            </a:r>
          </a:p>
          <a:p>
            <a:r>
              <a:rPr lang="bn-IN" sz="3600" dirty="0">
                <a:latin typeface="NikoshBAN" pitchFamily="2" charset="0"/>
                <a:cs typeface="NikoshBAN" pitchFamily="2" charset="0"/>
              </a:rPr>
              <a:t> সঞ্চালিত হয়, তা </a:t>
            </a:r>
            <a:r>
              <a:rPr lang="bn-IN" sz="3600" dirty="0" smtClean="0">
                <a:latin typeface="NikoshBAN" pitchFamily="2" charset="0"/>
                <a:cs typeface="NikoshBAN" pitchFamily="2" charset="0"/>
              </a:rPr>
              <a:t>লক্ষ </a:t>
            </a:r>
            <a:r>
              <a:rPr lang="bn-IN" sz="3600" dirty="0">
                <a:latin typeface="NikoshBAN" pitchFamily="2" charset="0"/>
                <a:cs typeface="NikoshBAN" pitchFamily="2" charset="0"/>
              </a:rPr>
              <a:t>করি।</a:t>
            </a:r>
            <a:endParaRPr lang="en-US" sz="3600" dirty="0"/>
          </a:p>
        </p:txBody>
      </p:sp>
    </p:spTree>
    <p:extLst>
      <p:ext uri="{BB962C8B-B14F-4D97-AF65-F5344CB8AC3E}">
        <p14:creationId xmlns:p14="http://schemas.microsoft.com/office/powerpoint/2010/main" val="329167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wipe(down)">
                                      <p:cBhvr>
                                        <p:cTn id="1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65207" y="-83641"/>
            <a:ext cx="1640193" cy="769441"/>
          </a:xfrm>
          <a:prstGeom prst="rect">
            <a:avLst/>
          </a:prstGeom>
          <a:noFill/>
        </p:spPr>
        <p:txBody>
          <a:bodyPr wrap="none">
            <a:spAutoFit/>
          </a:bodyPr>
          <a:lstStyle/>
          <a:p>
            <a:r>
              <a:rPr lang="bn-IN" sz="4400" dirty="0" smtClean="0">
                <a:latin typeface="NikoshBAN" pitchFamily="2" charset="0"/>
                <a:cs typeface="NikoshBAN" pitchFamily="2" charset="0"/>
              </a:rPr>
              <a:t>পরিচলন</a:t>
            </a:r>
            <a:endParaRPr lang="en-US" sz="4400" dirty="0"/>
          </a:p>
        </p:txBody>
      </p:sp>
      <p:pic>
        <p:nvPicPr>
          <p:cNvPr id="5122" name="Picture 2" descr="E:\Images\Gif\Theme\Light_Of_The_Moon_In_The_Sea.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828800"/>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E:\Images\Gif\wind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310425"/>
            <a:ext cx="1676400" cy="152396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143000" y="3505200"/>
            <a:ext cx="1529724" cy="523220"/>
          </a:xfrm>
          <a:prstGeom prst="rect">
            <a:avLst/>
          </a:prstGeom>
          <a:noFill/>
        </p:spPr>
        <p:txBody>
          <a:bodyPr wrap="square">
            <a:spAutoFit/>
          </a:bodyPr>
          <a:lstStyle/>
          <a:p>
            <a:r>
              <a:rPr lang="bn-IN" sz="2800" dirty="0" smtClean="0">
                <a:latin typeface="NikoshBAN" pitchFamily="2" charset="0"/>
                <a:cs typeface="NikoshBAN" pitchFamily="2" charset="0"/>
              </a:rPr>
              <a:t>তরল পদার্থ</a:t>
            </a:r>
            <a:endParaRPr lang="en-US" sz="2800" dirty="0"/>
          </a:p>
        </p:txBody>
      </p:sp>
      <p:sp>
        <p:nvSpPr>
          <p:cNvPr id="14" name="Rectangle 13"/>
          <p:cNvSpPr/>
          <p:nvPr/>
        </p:nvSpPr>
        <p:spPr>
          <a:xfrm>
            <a:off x="3774671" y="5572780"/>
            <a:ext cx="1711729" cy="523220"/>
          </a:xfrm>
          <a:prstGeom prst="rect">
            <a:avLst/>
          </a:prstGeom>
          <a:noFill/>
        </p:spPr>
        <p:txBody>
          <a:bodyPr wrap="square">
            <a:spAutoFit/>
          </a:bodyPr>
          <a:lstStyle/>
          <a:p>
            <a:r>
              <a:rPr lang="bn-IN" sz="2800" dirty="0" smtClean="0">
                <a:latin typeface="NikoshBAN" pitchFamily="2" charset="0"/>
                <a:cs typeface="NikoshBAN" pitchFamily="2" charset="0"/>
              </a:rPr>
              <a:t>বায়বীয় পদার্থ</a:t>
            </a:r>
            <a:endParaRPr lang="en-US" sz="2800" dirty="0"/>
          </a:p>
        </p:txBody>
      </p:sp>
      <p:sp>
        <p:nvSpPr>
          <p:cNvPr id="15" name="Rectangle 14"/>
          <p:cNvSpPr/>
          <p:nvPr/>
        </p:nvSpPr>
        <p:spPr>
          <a:xfrm>
            <a:off x="1105999" y="1038036"/>
            <a:ext cx="6902661" cy="584775"/>
          </a:xfrm>
          <a:prstGeom prst="rect">
            <a:avLst/>
          </a:prstGeom>
          <a:noFill/>
        </p:spPr>
        <p:txBody>
          <a:bodyPr wrap="square">
            <a:spAutoFit/>
          </a:bodyPr>
          <a:lstStyle/>
          <a:p>
            <a:r>
              <a:rPr lang="bn-IN" sz="3200" dirty="0" smtClean="0">
                <a:latin typeface="NikoshBAN" pitchFamily="2" charset="0"/>
                <a:cs typeface="NikoshBAN" pitchFamily="2" charset="0"/>
              </a:rPr>
              <a:t>তরল ও বায়বীয় পদার্থে এ প্রক্রিয়ায় তাপ সঞ্চালিত হয়। </a:t>
            </a:r>
            <a:endParaRPr lang="en-US" sz="3200" dirty="0"/>
          </a:p>
        </p:txBody>
      </p:sp>
      <p:grpSp>
        <p:nvGrpSpPr>
          <p:cNvPr id="2" name="Group 1"/>
          <p:cNvGrpSpPr/>
          <p:nvPr/>
        </p:nvGrpSpPr>
        <p:grpSpPr>
          <a:xfrm>
            <a:off x="3165630" y="1871411"/>
            <a:ext cx="1872940" cy="1519489"/>
            <a:chOff x="3595795" y="1985711"/>
            <a:chExt cx="1872940" cy="1519489"/>
          </a:xfrm>
        </p:grpSpPr>
        <p:pic>
          <p:nvPicPr>
            <p:cNvPr id="17" name="Picture 22" descr="E:\Images\Others\Fire-Nicer.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95795" y="2848314"/>
              <a:ext cx="1872940" cy="6568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8" name="Picture 2" descr="E:\Images\Others\download (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5795" y="1985711"/>
              <a:ext cx="1872940" cy="92415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p:cNvSpPr/>
          <p:nvPr/>
        </p:nvSpPr>
        <p:spPr>
          <a:xfrm>
            <a:off x="2660024" y="3566755"/>
            <a:ext cx="5804794" cy="584775"/>
          </a:xfrm>
          <a:prstGeom prst="rect">
            <a:avLst/>
          </a:prstGeom>
        </p:spPr>
        <p:txBody>
          <a:bodyPr wrap="none">
            <a:spAutoFit/>
          </a:bodyPr>
          <a:lstStyle/>
          <a:p>
            <a:r>
              <a:rPr lang="bn-IN" sz="3200" dirty="0">
                <a:latin typeface="NikoshBAN" pitchFamily="2" charset="0"/>
                <a:cs typeface="NikoshBAN" pitchFamily="2" charset="0"/>
              </a:rPr>
              <a:t>গরম কণাগুলো হালকা হয়ে উপরে উঠে </a:t>
            </a:r>
            <a:r>
              <a:rPr lang="bn-IN" sz="3200" dirty="0" smtClean="0">
                <a:latin typeface="NikoshBAN" pitchFamily="2" charset="0"/>
                <a:cs typeface="NikoshBAN" pitchFamily="2" charset="0"/>
              </a:rPr>
              <a:t>যাচ্ছে।</a:t>
            </a:r>
            <a:endParaRPr lang="en-US" sz="3200" dirty="0"/>
          </a:p>
        </p:txBody>
      </p:sp>
    </p:spTree>
    <p:extLst>
      <p:ext uri="{BB962C8B-B14F-4D97-AF65-F5344CB8AC3E}">
        <p14:creationId xmlns:p14="http://schemas.microsoft.com/office/powerpoint/2010/main" val="225580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123"/>
                                        </p:tgtEl>
                                        <p:attrNameLst>
                                          <p:attrName>style.visibility</p:attrName>
                                        </p:attrNameLst>
                                      </p:cBhvr>
                                      <p:to>
                                        <p:strVal val="visible"/>
                                      </p:to>
                                    </p:set>
                                    <p:animEffect transition="in" filter="wipe(left)">
                                      <p:cBhvr>
                                        <p:cTn id="24" dur="500"/>
                                        <p:tgtEl>
                                          <p:spTgt spid="51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outVertical)">
                                      <p:cBhvr>
                                        <p:cTn id="3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15"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22" descr="E:\Images\Others\Fire-Nicer.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37497" y="3749336"/>
            <a:ext cx="2705100" cy="136876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31" name="Straight Connector 30"/>
          <p:cNvCxnSpPr/>
          <p:nvPr/>
        </p:nvCxnSpPr>
        <p:spPr>
          <a:xfrm>
            <a:off x="4369347" y="28321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318547" y="27305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Flowchart: Magnetic Disk 6"/>
          <p:cNvSpPr/>
          <p:nvPr/>
        </p:nvSpPr>
        <p:spPr>
          <a:xfrm>
            <a:off x="3378747" y="1022350"/>
            <a:ext cx="2895600" cy="2806700"/>
          </a:xfrm>
          <a:prstGeom prst="flowChartMagneticDisk">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Connector 3"/>
          <p:cNvSpPr/>
          <p:nvPr/>
        </p:nvSpPr>
        <p:spPr>
          <a:xfrm flipV="1">
            <a:off x="4865194" y="1358900"/>
            <a:ext cx="304800" cy="254000"/>
          </a:xfrm>
          <a:prstGeom prst="flowChartConnector">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p:cNvSpPr/>
          <p:nvPr/>
        </p:nvSpPr>
        <p:spPr>
          <a:xfrm>
            <a:off x="4737647" y="1727200"/>
            <a:ext cx="228600" cy="228600"/>
          </a:xfrm>
          <a:prstGeom prst="flowChartConnector">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p:cNvSpPr/>
          <p:nvPr/>
        </p:nvSpPr>
        <p:spPr>
          <a:xfrm>
            <a:off x="5131347" y="3289300"/>
            <a:ext cx="228600" cy="228600"/>
          </a:xfrm>
          <a:prstGeom prst="flowChartConnector">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p:cNvSpPr/>
          <p:nvPr/>
        </p:nvSpPr>
        <p:spPr>
          <a:xfrm>
            <a:off x="3594647" y="3022600"/>
            <a:ext cx="228600" cy="228600"/>
          </a:xfrm>
          <a:prstGeom prst="flowChartConnector">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p:cNvSpPr/>
          <p:nvPr/>
        </p:nvSpPr>
        <p:spPr>
          <a:xfrm>
            <a:off x="5588547" y="1308100"/>
            <a:ext cx="228600" cy="228600"/>
          </a:xfrm>
          <a:prstGeom prst="flowChartConnector">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p:cNvSpPr/>
          <p:nvPr/>
        </p:nvSpPr>
        <p:spPr>
          <a:xfrm>
            <a:off x="5474247" y="1612900"/>
            <a:ext cx="228600" cy="228600"/>
          </a:xfrm>
          <a:prstGeom prst="flowChartConnector">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p:cNvSpPr/>
          <p:nvPr/>
        </p:nvSpPr>
        <p:spPr>
          <a:xfrm>
            <a:off x="5855247" y="3098800"/>
            <a:ext cx="228600" cy="228600"/>
          </a:xfrm>
          <a:prstGeom prst="flowChartConnector">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p:cNvSpPr/>
          <p:nvPr/>
        </p:nvSpPr>
        <p:spPr>
          <a:xfrm>
            <a:off x="4051847" y="1612900"/>
            <a:ext cx="228600" cy="228600"/>
          </a:xfrm>
          <a:prstGeom prst="flowChartConnector">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168400" y="5181600"/>
            <a:ext cx="7138493" cy="954107"/>
          </a:xfrm>
          <a:prstGeom prst="rect">
            <a:avLst/>
          </a:prstGeom>
        </p:spPr>
        <p:txBody>
          <a:bodyPr wrap="none">
            <a:spAutoFit/>
          </a:bodyPr>
          <a:lstStyle/>
          <a:p>
            <a:r>
              <a:rPr lang="bn-IN" sz="2800" dirty="0" smtClean="0">
                <a:latin typeface="NikoshBAN" pitchFamily="2" charset="0"/>
                <a:cs typeface="NikoshBAN" pitchFamily="2" charset="0"/>
              </a:rPr>
              <a:t>পানির গরম </a:t>
            </a:r>
            <a:r>
              <a:rPr lang="bn-IN" sz="2800" dirty="0">
                <a:latin typeface="NikoshBAN" pitchFamily="2" charset="0"/>
                <a:cs typeface="NikoshBAN" pitchFamily="2" charset="0"/>
              </a:rPr>
              <a:t>কণাগুলো হালকা হয়ে উপরে উঠে </a:t>
            </a:r>
            <a:r>
              <a:rPr lang="bn-IN" sz="2800" dirty="0" smtClean="0">
                <a:latin typeface="NikoshBAN" pitchFamily="2" charset="0"/>
                <a:cs typeface="NikoshBAN" pitchFamily="2" charset="0"/>
              </a:rPr>
              <a:t>যাচ্ছে</a:t>
            </a:r>
            <a:r>
              <a:rPr lang="bn-IN" sz="2800" dirty="0">
                <a:latin typeface="NikoshBAN" pitchFamily="2" charset="0"/>
                <a:cs typeface="NikoshBAN" pitchFamily="2" charset="0"/>
              </a:rPr>
              <a:t> </a:t>
            </a:r>
            <a:r>
              <a:rPr lang="bn-IN" sz="2800" dirty="0" smtClean="0">
                <a:latin typeface="NikoshBAN" pitchFamily="2" charset="0"/>
                <a:cs typeface="NikoshBAN" pitchFamily="2" charset="0"/>
              </a:rPr>
              <a:t>এবং</a:t>
            </a:r>
          </a:p>
          <a:p>
            <a:r>
              <a:rPr lang="bn-IN" sz="2800" dirty="0" smtClean="0">
                <a:latin typeface="NikoshBAN" pitchFamily="2" charset="0"/>
                <a:cs typeface="NikoshBAN" pitchFamily="2" charset="0"/>
              </a:rPr>
              <a:t> শীতল কণাগুলো নিচে নেমে উত্তপ্ত হয়ে আবার উপরে উঠে যাচ্ছে।</a:t>
            </a:r>
            <a:endParaRPr lang="en-US" sz="2800" dirty="0"/>
          </a:p>
        </p:txBody>
      </p:sp>
      <p:cxnSp>
        <p:nvCxnSpPr>
          <p:cNvPr id="27" name="Straight Connector 26"/>
          <p:cNvCxnSpPr/>
          <p:nvPr/>
        </p:nvCxnSpPr>
        <p:spPr>
          <a:xfrm>
            <a:off x="3518447" y="24257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670847" y="25781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823247" y="27305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128047" y="30353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280447" y="31877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432847" y="32893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585247" y="34925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737647" y="36449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674147" y="24257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826547" y="25781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940847" y="31369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131347" y="28829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283747" y="30353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436147" y="31877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588547" y="33401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740947" y="34925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359947" y="23749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512347" y="25273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664747" y="26797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817147" y="28321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969547" y="29845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013747" y="24257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166147" y="25781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128047" y="28702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518447" y="29083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670847" y="30607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3823247" y="32131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975647" y="33655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128047" y="35179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4280447" y="36703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2" name="Flowchart: Connector 61"/>
          <p:cNvSpPr/>
          <p:nvPr/>
        </p:nvSpPr>
        <p:spPr>
          <a:xfrm>
            <a:off x="4407447" y="1485900"/>
            <a:ext cx="228600" cy="228600"/>
          </a:xfrm>
          <a:prstGeom prst="flowChartConnector">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Connector 62"/>
          <p:cNvSpPr/>
          <p:nvPr/>
        </p:nvSpPr>
        <p:spPr>
          <a:xfrm>
            <a:off x="5474247" y="1612900"/>
            <a:ext cx="228600" cy="228600"/>
          </a:xfrm>
          <a:prstGeom prst="flowChartConnector">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3378747" y="990600"/>
            <a:ext cx="2895600" cy="990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576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1400" accel="50000" decel="50000" fill="hold" grpId="0" nodeType="afterEffect">
                                  <p:stCondLst>
                                    <p:cond delay="0"/>
                                  </p:stCondLst>
                                  <p:childTnLst>
                                    <p:animMotion origin="layout" path="M 5.55112E-17 -1.11111E-6 L 5.55112E-17 0.18333 " pathEditMode="relative" rAng="0" ptsTypes="AA">
                                      <p:cBhvr>
                                        <p:cTn id="6" dur="2000" fill="hold"/>
                                        <p:tgtEl>
                                          <p:spTgt spid="18"/>
                                        </p:tgtEl>
                                        <p:attrNameLst>
                                          <p:attrName>ppt_x</p:attrName>
                                          <p:attrName>ppt_y</p:attrName>
                                        </p:attrNameLst>
                                      </p:cBhvr>
                                      <p:rCtr x="0" y="9167"/>
                                    </p:animMotion>
                                  </p:childTnLst>
                                </p:cTn>
                              </p:par>
                              <p:par>
                                <p:cTn id="7" presetID="64" presetClass="path" presetSubtype="0" repeatCount="indefinite" accel="50000" decel="50000" fill="hold" grpId="0" nodeType="withEffect">
                                  <p:stCondLst>
                                    <p:cond delay="0"/>
                                  </p:stCondLst>
                                  <p:childTnLst>
                                    <p:animMotion origin="layout" path="M 0 2.22222E-6 L 0 -0.25 " pathEditMode="relative" rAng="0" ptsTypes="AA">
                                      <p:cBhvr>
                                        <p:cTn id="8" dur="2000" fill="hold"/>
                                        <p:tgtEl>
                                          <p:spTgt spid="19"/>
                                        </p:tgtEl>
                                        <p:attrNameLst>
                                          <p:attrName>ppt_x</p:attrName>
                                          <p:attrName>ppt_y</p:attrName>
                                        </p:attrNameLst>
                                      </p:cBhvr>
                                      <p:rCtr x="0" y="-12500"/>
                                    </p:animMotion>
                                  </p:childTnLst>
                                </p:cTn>
                              </p:par>
                              <p:par>
                                <p:cTn id="9" presetID="64" presetClass="path" presetSubtype="0" repeatCount="indefinite" accel="50000" decel="50000" fill="hold" grpId="0" nodeType="withEffect">
                                  <p:stCondLst>
                                    <p:cond delay="0"/>
                                  </p:stCondLst>
                                  <p:childTnLst>
                                    <p:animMotion origin="layout" path="M 0 0 L 0 -0.25 E" pathEditMode="relative" ptsTypes="">
                                      <p:cBhvr>
                                        <p:cTn id="10" dur="2000" fill="hold"/>
                                        <p:tgtEl>
                                          <p:spTgt spid="20"/>
                                        </p:tgtEl>
                                        <p:attrNameLst>
                                          <p:attrName>ppt_x</p:attrName>
                                          <p:attrName>ppt_y</p:attrName>
                                        </p:attrNameLst>
                                      </p:cBhvr>
                                    </p:animMotion>
                                  </p:childTnLst>
                                </p:cTn>
                              </p:par>
                              <p:par>
                                <p:cTn id="11" presetID="64" presetClass="path" presetSubtype="0" repeatCount="indefinite" accel="50000" decel="50000" fill="hold" grpId="0" nodeType="withEffect">
                                  <p:stCondLst>
                                    <p:cond delay="0"/>
                                  </p:stCondLst>
                                  <p:childTnLst>
                                    <p:animMotion origin="layout" path="M 0 -4.44444E-6 L 0 -0.25 " pathEditMode="relative" rAng="0" ptsTypes="AA">
                                      <p:cBhvr>
                                        <p:cTn id="12" dur="2000" fill="hold"/>
                                        <p:tgtEl>
                                          <p:spTgt spid="23"/>
                                        </p:tgtEl>
                                        <p:attrNameLst>
                                          <p:attrName>ppt_x</p:attrName>
                                          <p:attrName>ppt_y</p:attrName>
                                        </p:attrNameLst>
                                      </p:cBhvr>
                                      <p:rCtr x="0" y="-12500"/>
                                    </p:animMotion>
                                  </p:childTnLst>
                                </p:cTn>
                              </p:par>
                            </p:childTnLst>
                          </p:cTn>
                        </p:par>
                      </p:childTnLst>
                    </p:cTn>
                  </p:par>
                  <p:par>
                    <p:cTn id="13" fill="hold">
                      <p:stCondLst>
                        <p:cond delay="indefinite"/>
                      </p:stCondLst>
                      <p:childTnLst>
                        <p:par>
                          <p:cTn id="14" fill="hold">
                            <p:stCondLst>
                              <p:cond delay="0"/>
                            </p:stCondLst>
                            <p:childTnLst>
                              <p:par>
                                <p:cTn id="15" presetID="64" presetClass="path" presetSubtype="0" repeatCount="indefinite" accel="50000" decel="50000" fill="hold" grpId="0" nodeType="clickEffect">
                                  <p:stCondLst>
                                    <p:cond delay="0"/>
                                  </p:stCondLst>
                                  <p:childTnLst>
                                    <p:animMotion origin="layout" path="M 3.33333E-6 -4.44444E-6 L 3.33333E-6 0.15 " pathEditMode="relative" rAng="0" ptsTypes="AA">
                                      <p:cBhvr>
                                        <p:cTn id="16" dur="2000" fill="hold"/>
                                        <p:tgtEl>
                                          <p:spTgt spid="24"/>
                                        </p:tgtEl>
                                        <p:attrNameLst>
                                          <p:attrName>ppt_x</p:attrName>
                                          <p:attrName>ppt_y</p:attrName>
                                        </p:attrNameLst>
                                      </p:cBhvr>
                                      <p:rCtr x="0" y="7500"/>
                                    </p:animMotion>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64" presetClass="path" presetSubtype="0" repeatCount="indefinite" accel="50000" decel="50000" fill="hold" grpId="0" nodeType="withEffect">
                                  <p:stCondLst>
                                    <p:cond delay="0"/>
                                  </p:stCondLst>
                                  <p:childTnLst>
                                    <p:animMotion origin="layout" path="M -2.22222E-6 1.11111E-6 L -0.00139 0.15 " pathEditMode="relative" rAng="0" ptsTypes="AA">
                                      <p:cBhvr>
                                        <p:cTn id="23" dur="2000" fill="hold"/>
                                        <p:tgtEl>
                                          <p:spTgt spid="63"/>
                                        </p:tgtEl>
                                        <p:attrNameLst>
                                          <p:attrName>ppt_x</p:attrName>
                                          <p:attrName>ppt_y</p:attrName>
                                        </p:attrNameLst>
                                      </p:cBhvr>
                                      <p:rCtr x="-69" y="7500"/>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repeatCount="indefinite" accel="50000" decel="50000" fill="hold" grpId="0" nodeType="clickEffect">
                                  <p:stCondLst>
                                    <p:cond delay="0"/>
                                  </p:stCondLst>
                                  <p:childTnLst>
                                    <p:animMotion origin="layout" path="M 0 0 L 0 0.25 E" pathEditMode="relative" ptsTypes="">
                                      <p:cBhvr>
                                        <p:cTn id="27" dur="2000" fill="hold"/>
                                        <p:tgtEl>
                                          <p:spTgt spid="62"/>
                                        </p:tgtEl>
                                        <p:attrNameLst>
                                          <p:attrName>ppt_x</p:attrName>
                                          <p:attrName>ppt_y</p:attrName>
                                        </p:attrNameLst>
                                      </p:cBhvr>
                                    </p:animMotion>
                                  </p:childTnLst>
                                </p:cTn>
                              </p:par>
                            </p:childTnLst>
                          </p:cTn>
                        </p:par>
                      </p:childTnLst>
                    </p:cTn>
                  </p:par>
                  <p:par>
                    <p:cTn id="28" fill="hold">
                      <p:stCondLst>
                        <p:cond delay="indefinite"/>
                      </p:stCondLst>
                      <p:childTnLst>
                        <p:par>
                          <p:cTn id="29" fill="hold">
                            <p:stCondLst>
                              <p:cond delay="0"/>
                            </p:stCondLst>
                            <p:childTnLst>
                              <p:par>
                                <p:cTn id="30" presetID="42" presetClass="path" presetSubtype="0" repeatCount="indefinite" accel="50000" decel="50000" fill="hold" grpId="0" nodeType="clickEffect">
                                  <p:stCondLst>
                                    <p:cond delay="0"/>
                                  </p:stCondLst>
                                  <p:childTnLst>
                                    <p:animMotion origin="layout" path="M 0 0 L 0 0.25 E" pathEditMode="relative" ptsTypes="">
                                      <p:cBhvr>
                                        <p:cTn id="31" dur="2000" fill="hold"/>
                                        <p:tgtEl>
                                          <p:spTgt spid="21"/>
                                        </p:tgtEl>
                                        <p:attrNameLst>
                                          <p:attrName>ppt_x</p:attrName>
                                          <p:attrName>ppt_y</p:attrName>
                                        </p:attrNameLst>
                                      </p:cBhvr>
                                    </p:animMotion>
                                  </p:childTnLst>
                                </p:cTn>
                              </p:par>
                            </p:childTnLst>
                          </p:cTn>
                        </p:par>
                      </p:childTnLst>
                    </p:cTn>
                  </p:par>
                  <p:par>
                    <p:cTn id="32" fill="hold">
                      <p:stCondLst>
                        <p:cond delay="indefinite"/>
                      </p:stCondLst>
                      <p:childTnLst>
                        <p:par>
                          <p:cTn id="33" fill="hold">
                            <p:stCondLst>
                              <p:cond delay="0"/>
                            </p:stCondLst>
                            <p:childTnLst>
                              <p:par>
                                <p:cTn id="34" presetID="42" presetClass="path" presetSubtype="0" repeatCount="indefinite" accel="50000" decel="50000" fill="hold" grpId="0" nodeType="clickEffect">
                                  <p:stCondLst>
                                    <p:cond delay="0"/>
                                  </p:stCondLst>
                                  <p:childTnLst>
                                    <p:animMotion origin="layout" path="M 0 0 L 0 0.25 E" pathEditMode="relative" ptsTypes="">
                                      <p:cBhvr>
                                        <p:cTn id="35"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19" grpId="0" animBg="1"/>
      <p:bldP spid="20" grpId="0" animBg="1"/>
      <p:bldP spid="21" grpId="0" animBg="1"/>
      <p:bldP spid="23" grpId="0" animBg="1"/>
      <p:bldP spid="24" grpId="0" animBg="1"/>
      <p:bldP spid="25" grpId="0"/>
      <p:bldP spid="62" grpId="0" animBg="1"/>
      <p:bldP spid="6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181225" y="1143000"/>
            <a:ext cx="4953000" cy="1446213"/>
          </a:xfrm>
          <a:prstGeom prst="rect">
            <a:avLst/>
          </a:prstGeom>
          <a:noFill/>
          <a:ln>
            <a:noFill/>
          </a:ln>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p3d extrusionH="57150">
              <a:bevelT w="38100" h="38100" prst="angle"/>
            </a:sp3d>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bn-BD" sz="8800" dirty="0">
                <a:gradFill flip="none" rotWithShape="1">
                  <a:gsLst>
                    <a:gs pos="0">
                      <a:srgbClr val="FFF200"/>
                    </a:gs>
                    <a:gs pos="45000">
                      <a:srgbClr val="FF7A00"/>
                    </a:gs>
                    <a:gs pos="70000">
                      <a:srgbClr val="FF0300"/>
                    </a:gs>
                    <a:gs pos="100000">
                      <a:srgbClr val="4D0808"/>
                    </a:gs>
                  </a:gsLst>
                  <a:path path="rect">
                    <a:fillToRect l="100000" b="100000"/>
                  </a:path>
                  <a:tileRect t="-100000" r="-100000"/>
                </a:gradFill>
                <a:latin typeface="NikoshBAN" pitchFamily="2" charset="0"/>
                <a:cs typeface="NikoshBAN" pitchFamily="2" charset="0"/>
              </a:rPr>
              <a:t>তাপ সঞ্চালন</a:t>
            </a:r>
            <a:endParaRPr lang="th-TH" sz="8800" dirty="0">
              <a:gradFill flip="none" rotWithShape="1">
                <a:gsLst>
                  <a:gs pos="0">
                    <a:srgbClr val="FFF200"/>
                  </a:gs>
                  <a:gs pos="45000">
                    <a:srgbClr val="FF7A00"/>
                  </a:gs>
                  <a:gs pos="70000">
                    <a:srgbClr val="FF0300"/>
                  </a:gs>
                  <a:gs pos="100000">
                    <a:srgbClr val="4D0808"/>
                  </a:gs>
                </a:gsLst>
                <a:path path="rect">
                  <a:fillToRect l="100000" b="100000"/>
                </a:path>
                <a:tileRect t="-100000" r="-100000"/>
              </a:gradFill>
            </a:endParaRPr>
          </a:p>
        </p:txBody>
      </p:sp>
      <p:grpSp>
        <p:nvGrpSpPr>
          <p:cNvPr id="9" name="Group 8"/>
          <p:cNvGrpSpPr/>
          <p:nvPr/>
        </p:nvGrpSpPr>
        <p:grpSpPr>
          <a:xfrm>
            <a:off x="2133600" y="2362200"/>
            <a:ext cx="4810125" cy="1409700"/>
            <a:chOff x="2133600" y="2362200"/>
            <a:chExt cx="4810125" cy="1409700"/>
          </a:xfrm>
        </p:grpSpPr>
        <p:sp>
          <p:nvSpPr>
            <p:cNvPr id="3" name="Down Arrow 2"/>
            <p:cNvSpPr/>
            <p:nvPr/>
          </p:nvSpPr>
          <p:spPr>
            <a:xfrm>
              <a:off x="4267200" y="2362200"/>
              <a:ext cx="390525" cy="68580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4324349" y="3086100"/>
              <a:ext cx="390525" cy="68580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2133600" y="3086100"/>
              <a:ext cx="390525" cy="68580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6553200" y="3048000"/>
              <a:ext cx="390525" cy="68580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181225" y="3048000"/>
              <a:ext cx="4676775" cy="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1464683" y="4114800"/>
            <a:ext cx="1922321" cy="923330"/>
          </a:xfrm>
          <a:prstGeom prst="rect">
            <a:avLst/>
          </a:prstGeom>
          <a:noFill/>
        </p:spPr>
        <p:txBody>
          <a:bodyPr wrap="none">
            <a:spAutoFit/>
          </a:bodyPr>
          <a:lstStyle/>
          <a:p>
            <a:r>
              <a:rPr lang="bn-IN" sz="5400" dirty="0" smtClean="0">
                <a:latin typeface="NikoshBAN" pitchFamily="2" charset="0"/>
                <a:cs typeface="NikoshBAN" pitchFamily="2" charset="0"/>
              </a:rPr>
              <a:t>পরিবহন</a:t>
            </a:r>
            <a:endParaRPr lang="en-US" sz="5400" dirty="0"/>
          </a:p>
        </p:txBody>
      </p:sp>
      <p:sp>
        <p:nvSpPr>
          <p:cNvPr id="11" name="Rectangle 10"/>
          <p:cNvSpPr/>
          <p:nvPr/>
        </p:nvSpPr>
        <p:spPr>
          <a:xfrm>
            <a:off x="3642365" y="4183559"/>
            <a:ext cx="1970411" cy="923330"/>
          </a:xfrm>
          <a:prstGeom prst="rect">
            <a:avLst/>
          </a:prstGeom>
          <a:noFill/>
        </p:spPr>
        <p:txBody>
          <a:bodyPr wrap="none">
            <a:spAutoFit/>
          </a:bodyPr>
          <a:lstStyle/>
          <a:p>
            <a:r>
              <a:rPr lang="bn-IN" sz="5400" dirty="0" smtClean="0">
                <a:latin typeface="NikoshBAN" pitchFamily="2" charset="0"/>
                <a:cs typeface="NikoshBAN" pitchFamily="2" charset="0"/>
              </a:rPr>
              <a:t>পরিচলন</a:t>
            </a:r>
            <a:endParaRPr lang="en-US" sz="5400" dirty="0"/>
          </a:p>
        </p:txBody>
      </p:sp>
      <p:sp>
        <p:nvSpPr>
          <p:cNvPr id="12" name="Rectangle 11"/>
          <p:cNvSpPr/>
          <p:nvPr/>
        </p:nvSpPr>
        <p:spPr>
          <a:xfrm>
            <a:off x="5886237" y="4192538"/>
            <a:ext cx="1943525" cy="923330"/>
          </a:xfrm>
          <a:prstGeom prst="rect">
            <a:avLst/>
          </a:prstGeom>
          <a:noFill/>
        </p:spPr>
        <p:txBody>
          <a:bodyPr wrap="square">
            <a:spAutoFit/>
          </a:bodyPr>
          <a:lstStyle/>
          <a:p>
            <a:r>
              <a:rPr lang="bn-IN" sz="5400" dirty="0" smtClean="0">
                <a:latin typeface="NikoshBAN" pitchFamily="2" charset="0"/>
                <a:cs typeface="NikoshBAN" pitchFamily="2" charset="0"/>
              </a:rPr>
              <a:t>বিকিরণ</a:t>
            </a:r>
            <a:endParaRPr lang="en-US" sz="5400" dirty="0"/>
          </a:p>
        </p:txBody>
      </p:sp>
    </p:spTree>
    <p:extLst>
      <p:ext uri="{BB962C8B-B14F-4D97-AF65-F5344CB8AC3E}">
        <p14:creationId xmlns:p14="http://schemas.microsoft.com/office/powerpoint/2010/main" val="14305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250" fill="hold"/>
                                        <p:tgtEl>
                                          <p:spTgt spid="2"/>
                                        </p:tgtEl>
                                        <p:attrNameLst>
                                          <p:attrName>ppt_w</p:attrName>
                                        </p:attrNameLst>
                                      </p:cBhvr>
                                      <p:tavLst>
                                        <p:tav tm="0">
                                          <p:val>
                                            <p:fltVal val="0"/>
                                          </p:val>
                                        </p:tav>
                                        <p:tav tm="100000">
                                          <p:val>
                                            <p:strVal val="#ppt_w"/>
                                          </p:val>
                                        </p:tav>
                                      </p:tavLst>
                                    </p:anim>
                                    <p:anim calcmode="lin" valueType="num">
                                      <p:cBhvr>
                                        <p:cTn id="8" dur="2250" fill="hold"/>
                                        <p:tgtEl>
                                          <p:spTgt spid="2"/>
                                        </p:tgtEl>
                                        <p:attrNameLst>
                                          <p:attrName>ppt_h</p:attrName>
                                        </p:attrNameLst>
                                      </p:cBhvr>
                                      <p:tavLst>
                                        <p:tav tm="0">
                                          <p:val>
                                            <p:fltVal val="0"/>
                                          </p:val>
                                        </p:tav>
                                        <p:tav tm="100000">
                                          <p:val>
                                            <p:strVal val="#ppt_h"/>
                                          </p:val>
                                        </p:tav>
                                      </p:tavLst>
                                    </p:anim>
                                    <p:animEffect transition="in" filter="fade">
                                      <p:cBhvr>
                                        <p:cTn id="9" dur="22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2000" fill="hold"/>
                                        <p:tgtEl>
                                          <p:spTgt spid="10"/>
                                        </p:tgtEl>
                                        <p:attrNameLst>
                                          <p:attrName>ppt_w</p:attrName>
                                        </p:attrNameLst>
                                      </p:cBhvr>
                                      <p:tavLst>
                                        <p:tav tm="0">
                                          <p:val>
                                            <p:fltVal val="0"/>
                                          </p:val>
                                        </p:tav>
                                        <p:tav tm="100000">
                                          <p:val>
                                            <p:strVal val="#ppt_w"/>
                                          </p:val>
                                        </p:tav>
                                      </p:tavLst>
                                    </p:anim>
                                    <p:anim calcmode="lin" valueType="num">
                                      <p:cBhvr>
                                        <p:cTn id="15" dur="2000" fill="hold"/>
                                        <p:tgtEl>
                                          <p:spTgt spid="10"/>
                                        </p:tgtEl>
                                        <p:attrNameLst>
                                          <p:attrName>ppt_h</p:attrName>
                                        </p:attrNameLst>
                                      </p:cBhvr>
                                      <p:tavLst>
                                        <p:tav tm="0">
                                          <p:val>
                                            <p:fltVal val="0"/>
                                          </p:val>
                                        </p:tav>
                                        <p:tav tm="100000">
                                          <p:val>
                                            <p:strVal val="#ppt_h"/>
                                          </p:val>
                                        </p:tav>
                                      </p:tavLst>
                                    </p:anim>
                                    <p:animEffect transition="in" filter="fade">
                                      <p:cBhvr>
                                        <p:cTn id="16" dur="2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outVertical)">
                                      <p:cBhvr>
                                        <p:cTn id="21" dur="125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8001" y="2234050"/>
            <a:ext cx="6553200" cy="584775"/>
          </a:xfrm>
          <a:prstGeom prst="rect">
            <a:avLst/>
          </a:prstGeom>
          <a:noFill/>
        </p:spPr>
        <p:txBody>
          <a:bodyPr wrap="square" rtlCol="0">
            <a:spAutoFit/>
          </a:bodyPr>
          <a:lstStyle/>
          <a:p>
            <a:pPr algn="ctr"/>
            <a:r>
              <a:rPr lang="bn-BD" sz="3200" dirty="0" smtClean="0">
                <a:latin typeface="NikoshBAN" pitchFamily="2" charset="0"/>
                <a:cs typeface="NikoshBAN" pitchFamily="2" charset="0"/>
              </a:rPr>
              <a:t>রান্না করার সময় তাপে খাবারের পানি কী হয়? </a:t>
            </a:r>
            <a:endParaRPr lang="en-US" sz="3200" dirty="0">
              <a:latin typeface="NikoshBAN" pitchFamily="2" charset="0"/>
              <a:cs typeface="NikoshBAN" pitchFamily="2" charset="0"/>
            </a:endParaRPr>
          </a:p>
        </p:txBody>
      </p:sp>
      <p:sp>
        <p:nvSpPr>
          <p:cNvPr id="5" name="TextBox 4"/>
          <p:cNvSpPr txBox="1"/>
          <p:nvPr/>
        </p:nvSpPr>
        <p:spPr>
          <a:xfrm>
            <a:off x="-1079062" y="4953000"/>
            <a:ext cx="2425163" cy="584775"/>
          </a:xfrm>
          <a:prstGeom prst="rect">
            <a:avLst/>
          </a:prstGeom>
          <a:noFill/>
        </p:spPr>
        <p:txBody>
          <a:bodyPr vert="horz" wrap="square" rtlCol="0">
            <a:spAutoFit/>
          </a:bodyPr>
          <a:lstStyle/>
          <a:p>
            <a:pPr algn="just"/>
            <a:r>
              <a:rPr lang="bn-BD" sz="3200" dirty="0" smtClean="0">
                <a:latin typeface="NikoshBAN" pitchFamily="2" charset="0"/>
                <a:cs typeface="NikoshBAN" pitchFamily="2" charset="0"/>
              </a:rPr>
              <a:t>   </a:t>
            </a:r>
            <a:endParaRPr lang="en-US" sz="3200" dirty="0">
              <a:latin typeface="NikoshBAN" pitchFamily="2" charset="0"/>
              <a:cs typeface="NikoshBAN" pitchFamily="2" charset="0"/>
            </a:endParaRPr>
          </a:p>
        </p:txBody>
      </p:sp>
      <p:sp>
        <p:nvSpPr>
          <p:cNvPr id="6" name="TextBox 5"/>
          <p:cNvSpPr txBox="1"/>
          <p:nvPr/>
        </p:nvSpPr>
        <p:spPr>
          <a:xfrm>
            <a:off x="3048000" y="1447800"/>
            <a:ext cx="3886200" cy="584775"/>
          </a:xfrm>
          <a:prstGeom prst="rect">
            <a:avLst/>
          </a:prstGeom>
          <a:noFill/>
          <a:ln>
            <a:solidFill>
              <a:srgbClr val="00B0F0"/>
            </a:solidFill>
          </a:ln>
        </p:spPr>
        <p:txBody>
          <a:bodyPr wrap="square" rtlCol="0">
            <a:spAutoFit/>
          </a:bodyPr>
          <a:lstStyle/>
          <a:p>
            <a:pPr algn="ctr"/>
            <a:r>
              <a:rPr lang="bn-BD" sz="3200" dirty="0" smtClean="0">
                <a:latin typeface="NikoshBAN" pitchFamily="2" charset="0"/>
                <a:cs typeface="NikoshBAN" pitchFamily="2" charset="0"/>
              </a:rPr>
              <a:t> পর্যবেক্ষণ করে খাতায় </a:t>
            </a:r>
            <a:r>
              <a:rPr lang="bn-IN" sz="3200" dirty="0" smtClean="0">
                <a:latin typeface="NikoshBAN" pitchFamily="2" charset="0"/>
                <a:cs typeface="NikoshBAN" pitchFamily="2" charset="0"/>
              </a:rPr>
              <a:t>লে</a:t>
            </a:r>
            <a:r>
              <a:rPr lang="bn-BD" sz="3200" dirty="0" smtClean="0">
                <a:latin typeface="NikoshBAN" pitchFamily="2" charset="0"/>
                <a:cs typeface="NikoshBAN" pitchFamily="2" charset="0"/>
              </a:rPr>
              <a:t>খ </a:t>
            </a:r>
            <a:endParaRPr lang="en-US" sz="3200" dirty="0">
              <a:latin typeface="NikoshBAN" pitchFamily="2" charset="0"/>
              <a:cs typeface="NikoshBAN" pitchFamily="2" charset="0"/>
            </a:endParaRPr>
          </a:p>
        </p:txBody>
      </p:sp>
      <p:pic>
        <p:nvPicPr>
          <p:cNvPr id="7" name="Picture 6" descr="bib river.jpg"/>
          <p:cNvPicPr>
            <a:picLocks noChangeAspect="1"/>
          </p:cNvPicPr>
          <p:nvPr/>
        </p:nvPicPr>
        <p:blipFill>
          <a:blip r:embed="rId3"/>
          <a:stretch>
            <a:fillRect/>
          </a:stretch>
        </p:blipFill>
        <p:spPr>
          <a:xfrm>
            <a:off x="2514601" y="3327400"/>
            <a:ext cx="3962399" cy="2748915"/>
          </a:xfrm>
          <a:prstGeom prst="rect">
            <a:avLst/>
          </a:prstGeom>
          <a:ln>
            <a:noFill/>
          </a:ln>
          <a:effectLst>
            <a:outerShdw blurRad="190500" algn="tl" rotWithShape="0">
              <a:srgbClr val="000000">
                <a:alpha val="70000"/>
              </a:srgbClr>
            </a:outerShdw>
          </a:effectLst>
        </p:spPr>
      </p:pic>
      <p:pic>
        <p:nvPicPr>
          <p:cNvPr id="8" name="Picture 7" descr="island.jpg"/>
          <p:cNvPicPr>
            <a:picLocks noChangeAspect="1"/>
          </p:cNvPicPr>
          <p:nvPr/>
        </p:nvPicPr>
        <p:blipFill>
          <a:blip r:embed="rId4"/>
          <a:stretch>
            <a:fillRect/>
          </a:stretch>
        </p:blipFill>
        <p:spPr>
          <a:xfrm>
            <a:off x="2514600" y="3352799"/>
            <a:ext cx="3962400" cy="2748915"/>
          </a:xfrm>
          <a:prstGeom prst="rect">
            <a:avLst/>
          </a:prstGeom>
          <a:ln>
            <a:noFill/>
          </a:ln>
          <a:effectLst>
            <a:outerShdw blurRad="292100" dist="139700" dir="2700000" algn="tl" rotWithShape="0">
              <a:srgbClr val="333333">
                <a:alpha val="65000"/>
              </a:srgbClr>
            </a:outerShdw>
          </a:effectLst>
        </p:spPr>
      </p:pic>
      <p:pic>
        <p:nvPicPr>
          <p:cNvPr id="9" name="Picture 8" descr="splash_6_by_paradise234-d5mcq2b.png"/>
          <p:cNvPicPr>
            <a:picLocks noChangeAspect="1"/>
          </p:cNvPicPr>
          <p:nvPr/>
        </p:nvPicPr>
        <p:blipFill>
          <a:blip r:embed="rId5" cstate="print"/>
          <a:stretch>
            <a:fillRect/>
          </a:stretch>
        </p:blipFill>
        <p:spPr>
          <a:xfrm>
            <a:off x="4813300" y="3581399"/>
            <a:ext cx="1143000" cy="1600200"/>
          </a:xfrm>
          <a:prstGeom prst="rect">
            <a:avLst/>
          </a:prstGeom>
        </p:spPr>
      </p:pic>
    </p:spTree>
    <p:extLst>
      <p:ext uri="{BB962C8B-B14F-4D97-AF65-F5344CB8AC3E}">
        <p14:creationId xmlns:p14="http://schemas.microsoft.com/office/powerpoint/2010/main" val="96190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64" presetClass="path" presetSubtype="0" repeatCount="indefinite" fill="hold" nodeType="withEffect">
                                  <p:stCondLst>
                                    <p:cond delay="0"/>
                                  </p:stCondLst>
                                  <p:childTnLst>
                                    <p:animMotion origin="layout" path="M 0 -2.08092E-6 L -0.00833 -0.13318 " pathEditMode="relative" rAng="0" ptsTypes="AA">
                                      <p:cBhvr>
                                        <p:cTn id="17" dur="2000" fill="hold"/>
                                        <p:tgtEl>
                                          <p:spTgt spid="9"/>
                                        </p:tgtEl>
                                        <p:attrNameLst>
                                          <p:attrName>ppt_x</p:attrName>
                                          <p:attrName>ppt_y</p:attrName>
                                        </p:attrNameLst>
                                      </p:cBhvr>
                                      <p:rCtr x="-400" y="-6700"/>
                                    </p:animMotion>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2000"/>
                                        <p:tgtEl>
                                          <p:spTgt spid="9"/>
                                        </p:tgtEl>
                                      </p:cBhvr>
                                    </p:animEffect>
                                    <p:set>
                                      <p:cBhvr>
                                        <p:cTn id="27" dur="1" fill="hold">
                                          <p:stCondLst>
                                            <p:cond delay="19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6"/>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up)">
                                      <p:cBhvr>
                                        <p:cTn id="43" dur="2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6" grpId="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p:cNvSpPr/>
          <p:nvPr/>
        </p:nvSpPr>
        <p:spPr>
          <a:xfrm>
            <a:off x="0" y="0"/>
            <a:ext cx="9144000" cy="6931044"/>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3200" b="1" dirty="0" smtClean="0">
                <a:solidFill>
                  <a:srgbClr val="9900CC"/>
                </a:solidFill>
                <a:effectLst>
                  <a:outerShdw blurRad="38100" dist="38100" dir="2700000" algn="tl">
                    <a:srgbClr val="000000">
                      <a:alpha val="43137"/>
                    </a:srgbClr>
                  </a:outerShdw>
                </a:effectLst>
                <a:latin typeface="NikoshBAN" pitchFamily="2" charset="0"/>
                <a:cs typeface="NikoshBAN" pitchFamily="2" charset="0"/>
              </a:rPr>
              <a:t>  </a:t>
            </a:r>
            <a:endParaRPr lang="en-US" sz="3200" b="1" dirty="0">
              <a:solidFill>
                <a:srgbClr val="9900CC"/>
              </a:solidFill>
              <a:effectLst>
                <a:outerShdw blurRad="38100" dist="38100" dir="2700000" algn="tl">
                  <a:srgbClr val="000000">
                    <a:alpha val="43137"/>
                  </a:srgbClr>
                </a:outerShdw>
              </a:effectLst>
              <a:latin typeface="NikoshBAN" pitchFamily="2" charset="0"/>
              <a:cs typeface="NikoshBAN" pitchFamily="2" charset="0"/>
            </a:endParaRPr>
          </a:p>
        </p:txBody>
      </p:sp>
      <p:pic>
        <p:nvPicPr>
          <p:cNvPr id="3074" name="Picture 2" descr="E:\Images\Gif\energiasolar.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18698" y="4746988"/>
            <a:ext cx="3000608" cy="2074757"/>
          </a:xfrm>
          <a:prstGeom prst="rect">
            <a:avLst/>
          </a:prstGeom>
          <a:noFill/>
        </p:spPr>
      </p:pic>
      <p:sp>
        <p:nvSpPr>
          <p:cNvPr id="3" name="Rectangle 2"/>
          <p:cNvSpPr/>
          <p:nvPr/>
        </p:nvSpPr>
        <p:spPr>
          <a:xfrm>
            <a:off x="3466675" y="529679"/>
            <a:ext cx="1943525" cy="923330"/>
          </a:xfrm>
          <a:prstGeom prst="rect">
            <a:avLst/>
          </a:prstGeom>
          <a:noFill/>
        </p:spPr>
        <p:txBody>
          <a:bodyPr wrap="square">
            <a:spAutoFit/>
          </a:bodyPr>
          <a:lstStyle/>
          <a:p>
            <a:r>
              <a:rPr lang="bn-IN" sz="5400" dirty="0" smtClean="0">
                <a:latin typeface="NikoshBAN" pitchFamily="2" charset="0"/>
                <a:cs typeface="NikoshBAN" pitchFamily="2" charset="0"/>
              </a:rPr>
              <a:t>বিকিরণ </a:t>
            </a:r>
            <a:endParaRPr lang="en-US" sz="5400" dirty="0"/>
          </a:p>
        </p:txBody>
      </p:sp>
      <p:pic>
        <p:nvPicPr>
          <p:cNvPr id="4" name="Picture 3" descr="I:\TTCR-1\Nilphamari_2nd_Batch\ICT_5_Nilphamary\sol09.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985" y="1509232"/>
            <a:ext cx="1461655" cy="120047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descr="spineart.gif"/>
          <p:cNvPicPr>
            <a:picLocks noChangeAspect="1"/>
          </p:cNvPicPr>
          <p:nvPr/>
        </p:nvPicPr>
        <p:blipFill>
          <a:blip r:embed="rId6"/>
          <a:stretch>
            <a:fillRect/>
          </a:stretch>
        </p:blipFill>
        <p:spPr>
          <a:xfrm>
            <a:off x="7772400" y="1578013"/>
            <a:ext cx="1056408" cy="1056408"/>
          </a:xfrm>
          <a:prstGeom prst="rect">
            <a:avLst/>
          </a:prstGeom>
        </p:spPr>
      </p:pic>
      <p:sp>
        <p:nvSpPr>
          <p:cNvPr id="8" name="Rectangle 7"/>
          <p:cNvSpPr/>
          <p:nvPr/>
        </p:nvSpPr>
        <p:spPr>
          <a:xfrm>
            <a:off x="167985" y="2915804"/>
            <a:ext cx="1021773" cy="707886"/>
          </a:xfrm>
          <a:prstGeom prst="rect">
            <a:avLst/>
          </a:prstGeom>
          <a:noFill/>
        </p:spPr>
        <p:txBody>
          <a:bodyPr wrap="square">
            <a:spAutoFit/>
          </a:bodyPr>
          <a:lstStyle/>
          <a:p>
            <a:pPr algn="ctr"/>
            <a:r>
              <a:rPr lang="bn-IN" sz="4000" b="1" dirty="0" smtClean="0">
                <a:solidFill>
                  <a:srgbClr val="C00000"/>
                </a:solidFill>
                <a:latin typeface="NikoshBAN" pitchFamily="2" charset="0"/>
                <a:cs typeface="NikoshBAN" pitchFamily="2" charset="0"/>
              </a:rPr>
              <a:t>সূর্য</a:t>
            </a:r>
            <a:endParaRPr lang="en-US" sz="4000" b="1" dirty="0">
              <a:solidFill>
                <a:srgbClr val="C00000"/>
              </a:solidFill>
            </a:endParaRPr>
          </a:p>
        </p:txBody>
      </p:sp>
      <p:sp>
        <p:nvSpPr>
          <p:cNvPr id="9" name="Rectangle 8"/>
          <p:cNvSpPr/>
          <p:nvPr/>
        </p:nvSpPr>
        <p:spPr>
          <a:xfrm>
            <a:off x="7772400" y="2946400"/>
            <a:ext cx="1219200" cy="707886"/>
          </a:xfrm>
          <a:prstGeom prst="rect">
            <a:avLst/>
          </a:prstGeom>
          <a:noFill/>
        </p:spPr>
        <p:txBody>
          <a:bodyPr wrap="square">
            <a:spAutoFit/>
          </a:bodyPr>
          <a:lstStyle/>
          <a:p>
            <a:pPr algn="ctr"/>
            <a:r>
              <a:rPr lang="bn-IN" sz="4000" b="1" dirty="0" smtClean="0">
                <a:solidFill>
                  <a:srgbClr val="2A01BF"/>
                </a:solidFill>
                <a:latin typeface="NikoshBAN" pitchFamily="2" charset="0"/>
                <a:cs typeface="NikoshBAN" pitchFamily="2" charset="0"/>
              </a:rPr>
              <a:t>পৃথিবী</a:t>
            </a:r>
            <a:endParaRPr lang="en-US" sz="4000" b="1" dirty="0">
              <a:solidFill>
                <a:srgbClr val="2A01BF"/>
              </a:solidFill>
            </a:endParaRPr>
          </a:p>
        </p:txBody>
      </p:sp>
      <p:sp>
        <p:nvSpPr>
          <p:cNvPr id="10" name="Rectangle 9"/>
          <p:cNvSpPr/>
          <p:nvPr/>
        </p:nvSpPr>
        <p:spPr>
          <a:xfrm>
            <a:off x="2933700" y="1747897"/>
            <a:ext cx="4724400" cy="2062103"/>
          </a:xfrm>
          <a:prstGeom prst="rect">
            <a:avLst/>
          </a:prstGeom>
          <a:noFill/>
        </p:spPr>
        <p:txBody>
          <a:bodyPr wrap="square">
            <a:spAutoFit/>
          </a:bodyPr>
          <a:lstStyle/>
          <a:p>
            <a:pPr algn="just"/>
            <a:r>
              <a:rPr lang="bn-IN" sz="3200" dirty="0" smtClean="0">
                <a:latin typeface="NikoshBAN" pitchFamily="2" charset="0"/>
                <a:cs typeface="NikoshBAN" pitchFamily="2" charset="0"/>
              </a:rPr>
              <a:t>                  মাঝখানে প্রায় </a:t>
            </a:r>
          </a:p>
          <a:p>
            <a:pPr algn="just"/>
            <a:r>
              <a:rPr lang="bn-IN" sz="3200" dirty="0" smtClean="0">
                <a:latin typeface="NikoshBAN" pitchFamily="2" charset="0"/>
                <a:cs typeface="NikoshBAN" pitchFamily="2" charset="0"/>
              </a:rPr>
              <a:t>সবটুকু ফাঁকা। কোন বায়বীয় পদার্থও নেই। তাহলে সূর্য থেকে তাপ </a:t>
            </a:r>
            <a:r>
              <a:rPr lang="bn-IN" sz="3200" dirty="0" smtClean="0">
                <a:latin typeface="NikoshBAN" pitchFamily="2" charset="0"/>
                <a:cs typeface="NikoshBAN" pitchFamily="2" charset="0"/>
              </a:rPr>
              <a:t>কীভাবে </a:t>
            </a:r>
            <a:r>
              <a:rPr lang="bn-IN" sz="3200" dirty="0" smtClean="0">
                <a:latin typeface="NikoshBAN" pitchFamily="2" charset="0"/>
                <a:cs typeface="NikoshBAN" pitchFamily="2" charset="0"/>
              </a:rPr>
              <a:t>আমাদের কাছে এসে পৌঁছে? </a:t>
            </a:r>
            <a:endParaRPr lang="en-US" sz="3200" dirty="0"/>
          </a:p>
        </p:txBody>
      </p:sp>
      <p:pic>
        <p:nvPicPr>
          <p:cNvPr id="614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25756" y="1687660"/>
            <a:ext cx="920378" cy="88582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6367896" y="4303455"/>
            <a:ext cx="2580408" cy="2554545"/>
          </a:xfrm>
          <a:prstGeom prst="rect">
            <a:avLst/>
          </a:prstGeom>
          <a:noFill/>
        </p:spPr>
        <p:txBody>
          <a:bodyPr wrap="square">
            <a:spAutoFit/>
          </a:bodyPr>
          <a:lstStyle/>
          <a:p>
            <a:pPr algn="just"/>
            <a:r>
              <a:rPr lang="bn-IN" sz="3200" dirty="0" smtClean="0">
                <a:latin typeface="NikoshBAN" pitchFamily="2" charset="0"/>
                <a:cs typeface="NikoshBAN" pitchFamily="2" charset="0"/>
              </a:rPr>
              <a:t>  যেখানে কোন জড় </a:t>
            </a:r>
          </a:p>
          <a:p>
            <a:pPr algn="just"/>
            <a:r>
              <a:rPr lang="bn-IN" sz="3200" dirty="0" smtClean="0">
                <a:latin typeface="NikoshBAN" pitchFamily="2" charset="0"/>
                <a:cs typeface="NikoshBAN" pitchFamily="2" charset="0"/>
              </a:rPr>
              <a:t>মাধ্যম নেই,সেখানে তাপ বিকিরণের মাধ্যমে সঞ্চালিত হয়। </a:t>
            </a:r>
            <a:endParaRPr lang="en-US" sz="3200" dirty="0"/>
          </a:p>
        </p:txBody>
      </p:sp>
      <p:sp>
        <p:nvSpPr>
          <p:cNvPr id="2" name="Rectangle 1"/>
          <p:cNvSpPr/>
          <p:nvPr/>
        </p:nvSpPr>
        <p:spPr>
          <a:xfrm>
            <a:off x="3242994" y="1752600"/>
            <a:ext cx="686406" cy="584775"/>
          </a:xfrm>
          <a:prstGeom prst="rect">
            <a:avLst/>
          </a:prstGeom>
        </p:spPr>
        <p:txBody>
          <a:bodyPr wrap="none">
            <a:spAutoFit/>
          </a:bodyPr>
          <a:lstStyle/>
          <a:p>
            <a:pPr algn="ctr"/>
            <a:r>
              <a:rPr lang="bn-IN" sz="3200" dirty="0">
                <a:latin typeface="NikoshBAN" pitchFamily="2" charset="0"/>
                <a:cs typeface="NikoshBAN" pitchFamily="2" charset="0"/>
              </a:rPr>
              <a:t>আর</a:t>
            </a:r>
            <a:endParaRPr lang="en-US" sz="3200" b="1" dirty="0">
              <a:solidFill>
                <a:srgbClr val="9900CC"/>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7" name="Rectangle 6"/>
          <p:cNvSpPr/>
          <p:nvPr/>
        </p:nvSpPr>
        <p:spPr>
          <a:xfrm>
            <a:off x="2495249" y="3944034"/>
            <a:ext cx="3408305"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bn-IN"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নিচের চিত্রটি লক্ষ </a:t>
            </a:r>
            <a:r>
              <a:rPr lang="bn-IN"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করি</a:t>
            </a:r>
            <a:endPar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endParaRPr>
          </a:p>
        </p:txBody>
      </p:sp>
      <p:pic>
        <p:nvPicPr>
          <p:cNvPr id="17" name="Content Placeholder 3" descr="Earth_Rotation_Animation.gif"/>
          <p:cNvPicPr>
            <a:picLocks noChangeAspect="1"/>
          </p:cNvPicPr>
          <p:nvPr/>
        </p:nvPicPr>
        <p:blipFill>
          <a:blip r:embed="rId8"/>
          <a:stretch>
            <a:fillRect/>
          </a:stretch>
        </p:blipFill>
        <p:spPr>
          <a:xfrm>
            <a:off x="4084529" y="1687660"/>
            <a:ext cx="643890" cy="643890"/>
          </a:xfrm>
          <a:prstGeom prst="rect">
            <a:avLst/>
          </a:prstGeom>
        </p:spPr>
      </p:pic>
      <p:sp>
        <p:nvSpPr>
          <p:cNvPr id="5" name="Rectangle 4"/>
          <p:cNvSpPr/>
          <p:nvPr/>
        </p:nvSpPr>
        <p:spPr>
          <a:xfrm>
            <a:off x="2299855" y="1578013"/>
            <a:ext cx="5358245" cy="2231987"/>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610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6148"/>
                                        </p:tgtEl>
                                        <p:attrNameLst>
                                          <p:attrName>style.visibility</p:attrName>
                                        </p:attrNameLst>
                                      </p:cBhvr>
                                      <p:to>
                                        <p:strVal val="visible"/>
                                      </p:to>
                                    </p:set>
                                    <p:animEffect transition="in" filter="circle(in)">
                                      <p:cBhvr>
                                        <p:cTn id="34" dur="2000"/>
                                        <p:tgtEl>
                                          <p:spTgt spid="6148"/>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32"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ircle(out)">
                                      <p:cBhvr>
                                        <p:cTn id="39" dur="20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arn(inVertical)">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225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1000"/>
                                        <p:tgtEl>
                                          <p:spTgt spid="3"/>
                                        </p:tgtEl>
                                      </p:cBhvr>
                                    </p:animEffect>
                                    <p:anim calcmode="lin" valueType="num">
                                      <p:cBhvr>
                                        <p:cTn id="55" dur="1000" fill="hold"/>
                                        <p:tgtEl>
                                          <p:spTgt spid="3"/>
                                        </p:tgtEl>
                                        <p:attrNameLst>
                                          <p:attrName>ppt_x</p:attrName>
                                        </p:attrNameLst>
                                      </p:cBhvr>
                                      <p:tavLst>
                                        <p:tav tm="0">
                                          <p:val>
                                            <p:strVal val="#ppt_x"/>
                                          </p:val>
                                        </p:tav>
                                        <p:tav tm="100000">
                                          <p:val>
                                            <p:strVal val="#ppt_x"/>
                                          </p:val>
                                        </p:tav>
                                      </p:tavLst>
                                    </p:anim>
                                    <p:anim calcmode="lin" valueType="num">
                                      <p:cBhvr>
                                        <p:cTn id="5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down)">
                                      <p:cBhvr>
                                        <p:cTn id="61" dur="5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16" fill="hold" nodeType="clickEffect">
                                  <p:stCondLst>
                                    <p:cond delay="0"/>
                                  </p:stCondLst>
                                  <p:childTnLst>
                                    <p:set>
                                      <p:cBhvr>
                                        <p:cTn id="65" dur="1" fill="hold">
                                          <p:stCondLst>
                                            <p:cond delay="0"/>
                                          </p:stCondLst>
                                        </p:cTn>
                                        <p:tgtEl>
                                          <p:spTgt spid="3074"/>
                                        </p:tgtEl>
                                        <p:attrNameLst>
                                          <p:attrName>style.visibility</p:attrName>
                                        </p:attrNameLst>
                                      </p:cBhvr>
                                      <p:to>
                                        <p:strVal val="visible"/>
                                      </p:to>
                                    </p:set>
                                    <p:animEffect transition="in" filter="box(in)">
                                      <p:cBhvr>
                                        <p:cTn id="66" dur="2000"/>
                                        <p:tgtEl>
                                          <p:spTgt spid="3074"/>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up)">
                                      <p:cBhvr>
                                        <p:cTn id="7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6" grpId="0"/>
      <p:bldP spid="2" grpId="0"/>
      <p:bldP spid="7"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1600200" y="838200"/>
            <a:ext cx="5791200" cy="914400"/>
          </a:xfrm>
          <a:prstGeom prst="horizontalScroll">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981200" y="5525869"/>
            <a:ext cx="4724400" cy="646331"/>
          </a:xfrm>
          <a:prstGeom prst="rect">
            <a:avLst/>
          </a:prstGeom>
          <a:noFill/>
          <a:ln>
            <a:solidFill>
              <a:srgbClr val="00B0F0"/>
            </a:solidFill>
          </a:ln>
        </p:spPr>
        <p:txBody>
          <a:bodyPr wrap="square" rtlCol="0">
            <a:spAutoFit/>
          </a:bodyPr>
          <a:lstStyle/>
          <a:p>
            <a:pPr algn="ctr"/>
            <a:r>
              <a:rPr lang="bn-IN" sz="3600" dirty="0" smtClean="0">
                <a:latin typeface="NikoshBAN" pitchFamily="2" charset="0"/>
                <a:cs typeface="NikoshBAN" pitchFamily="2" charset="0"/>
              </a:rPr>
              <a:t>বিভিন্ন পদার্থে তাপের সঞ্চালন</a:t>
            </a:r>
            <a:endParaRPr lang="en-US" sz="3600" dirty="0">
              <a:latin typeface="NikoshBAN" pitchFamily="2" charset="0"/>
              <a:cs typeface="NikoshBAN" pitchFamily="2" charset="0"/>
            </a:endParaRPr>
          </a:p>
        </p:txBody>
      </p:sp>
      <p:sp>
        <p:nvSpPr>
          <p:cNvPr id="4" name="TextBox 3"/>
          <p:cNvSpPr txBox="1"/>
          <p:nvPr/>
        </p:nvSpPr>
        <p:spPr>
          <a:xfrm>
            <a:off x="1676400" y="953869"/>
            <a:ext cx="5791200" cy="646331"/>
          </a:xfrm>
          <a:prstGeom prst="rect">
            <a:avLst/>
          </a:prstGeom>
          <a:noFill/>
          <a:ln>
            <a:solidFill>
              <a:srgbClr val="00B0F0"/>
            </a:solidFill>
          </a:ln>
        </p:spPr>
        <p:txBody>
          <a:bodyPr wrap="square" rtlCol="0">
            <a:spAutoFit/>
          </a:bodyPr>
          <a:lstStyle/>
          <a:p>
            <a:pPr algn="ctr"/>
            <a:r>
              <a:rPr lang="bn-BD" sz="3600" dirty="0" smtClean="0">
                <a:latin typeface="NikoshBAN" pitchFamily="2" charset="0"/>
                <a:cs typeface="NikoshBAN" pitchFamily="2" charset="0"/>
              </a:rPr>
              <a:t> </a:t>
            </a:r>
            <a:r>
              <a:rPr lang="bn-IN" sz="3600" b="1" dirty="0" smtClean="0">
                <a:latin typeface="NikoshBAN" pitchFamily="2" charset="0"/>
                <a:cs typeface="NikoshBAN" pitchFamily="2" charset="0"/>
              </a:rPr>
              <a:t>ভিডিওটি </a:t>
            </a:r>
            <a:r>
              <a:rPr lang="bn-BD" sz="3600" b="1" dirty="0" smtClean="0">
                <a:latin typeface="NikoshBAN" pitchFamily="2" charset="0"/>
                <a:cs typeface="NikoshBAN" pitchFamily="2" charset="0"/>
              </a:rPr>
              <a:t>পর্যবেক্ষণ করে খাতায় লিখ </a:t>
            </a:r>
            <a:endParaRPr lang="en-US" sz="3600" b="1" dirty="0">
              <a:latin typeface="NikoshBAN" pitchFamily="2" charset="0"/>
              <a:cs typeface="NikoshBAN" pitchFamily="2" charset="0"/>
            </a:endParaRPr>
          </a:p>
        </p:txBody>
      </p:sp>
      <p:graphicFrame>
        <p:nvGraphicFramePr>
          <p:cNvPr id="7" name="Object 6">
            <a:hlinkClick r:id="" action="ppaction://ole?verb=0"/>
          </p:cNvPr>
          <p:cNvGraphicFramePr>
            <a:graphicFrameLocks noChangeAspect="1"/>
          </p:cNvGraphicFramePr>
          <p:nvPr>
            <p:extLst>
              <p:ext uri="{D42A27DB-BD31-4B8C-83A1-F6EECF244321}">
                <p14:modId xmlns:p14="http://schemas.microsoft.com/office/powerpoint/2010/main" val="4014971051"/>
              </p:ext>
            </p:extLst>
          </p:nvPr>
        </p:nvGraphicFramePr>
        <p:xfrm>
          <a:off x="3886200" y="4772025"/>
          <a:ext cx="914400" cy="714375"/>
        </p:xfrm>
        <a:graphic>
          <a:graphicData uri="http://schemas.openxmlformats.org/presentationml/2006/ole">
            <mc:AlternateContent xmlns:mc="http://schemas.openxmlformats.org/markup-compatibility/2006">
              <mc:Choice xmlns:v="urn:schemas-microsoft-com:vml" Requires="v">
                <p:oleObj spid="_x0000_s2132" name="Packager Shell Object" showAsIcon="1" r:id="rId5" imgW="914400" imgH="714240" progId="Package">
                  <p:embed/>
                </p:oleObj>
              </mc:Choice>
              <mc:Fallback>
                <p:oleObj name="Packager Shell Object" showAsIcon="1" r:id="rId5" imgW="914400" imgH="714240" progId="Package">
                  <p:embed/>
                  <p:pic>
                    <p:nvPicPr>
                      <p:cNvPr id="0" name="Object 2"/>
                      <p:cNvPicPr>
                        <a:picLocks noChangeAspect="1" noChangeArrowheads="1"/>
                      </p:cNvPicPr>
                      <p:nvPr/>
                    </p:nvPicPr>
                    <p:blipFill>
                      <a:blip r:embed="rId6"/>
                      <a:srcRect/>
                      <a:stretch>
                        <a:fillRect/>
                      </a:stretch>
                    </p:blipFill>
                    <p:spPr bwMode="auto">
                      <a:xfrm>
                        <a:off x="3886200" y="4772025"/>
                        <a:ext cx="914400" cy="71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5" name="Picture 2" descr="E:\Images\Others\্দতত.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1749426"/>
            <a:ext cx="2855913" cy="2862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62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xplosion 1 2"/>
          <p:cNvSpPr/>
          <p:nvPr/>
        </p:nvSpPr>
        <p:spPr>
          <a:xfrm>
            <a:off x="2856931" y="838200"/>
            <a:ext cx="2705669" cy="762000"/>
          </a:xfrm>
          <a:prstGeom prst="irregularSeal1">
            <a:avLst/>
          </a:prstGeom>
          <a:solidFill>
            <a:srgbClr val="FFFF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ctr">
              <a:spcBef>
                <a:spcPct val="20000"/>
              </a:spcBef>
            </a:pPr>
            <a:r>
              <a:rPr lang="bn-BD" sz="4400" b="1"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NikoshBAN" pitchFamily="2" charset="0"/>
                <a:cs typeface="NikoshBAN" pitchFamily="2" charset="0"/>
              </a:rPr>
              <a:t>মূল্যায়ন</a:t>
            </a:r>
            <a:endParaRPr lang="en-US" sz="4400" b="1"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NikoshBAN" pitchFamily="2" charset="0"/>
              <a:cs typeface="NikoshBAN" pitchFamily="2" charset="0"/>
            </a:endParaRPr>
          </a:p>
        </p:txBody>
      </p:sp>
      <p:pic>
        <p:nvPicPr>
          <p:cNvPr id="4" name="Picture 3" descr="C:\Documents and Settings\Lab 47\My Documents\My Pictures\New Folder (2)\Teacher_4.gif"/>
          <p:cNvPicPr>
            <a:picLocks noChangeAspect="1" noChangeArrowheads="1" noCrop="1"/>
          </p:cNvPicPr>
          <p:nvPr/>
        </p:nvPicPr>
        <p:blipFill>
          <a:blip r:embed="rId3"/>
          <a:srcRect/>
          <a:stretch>
            <a:fillRect/>
          </a:stretch>
        </p:blipFill>
        <p:spPr bwMode="auto">
          <a:xfrm>
            <a:off x="3823470" y="1401113"/>
            <a:ext cx="977130" cy="1189687"/>
          </a:xfrm>
          <a:prstGeom prst="rect">
            <a:avLst/>
          </a:prstGeom>
          <a:noFill/>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7758" t="5863" r="50000" b="50489"/>
          <a:stretch/>
        </p:blipFill>
        <p:spPr>
          <a:xfrm>
            <a:off x="1001007" y="1561674"/>
            <a:ext cx="807027" cy="796637"/>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0000" t="4858" r="28242" b="49658"/>
          <a:stretch/>
        </p:blipFill>
        <p:spPr>
          <a:xfrm>
            <a:off x="6703723" y="1521942"/>
            <a:ext cx="737755" cy="796637"/>
          </a:xfrm>
          <a:prstGeom prst="rect">
            <a:avLst/>
          </a:prstGeom>
        </p:spPr>
      </p:pic>
      <p:sp>
        <p:nvSpPr>
          <p:cNvPr id="8" name="TextBox 7"/>
          <p:cNvSpPr txBox="1"/>
          <p:nvPr/>
        </p:nvSpPr>
        <p:spPr>
          <a:xfrm>
            <a:off x="926900" y="2580382"/>
            <a:ext cx="3264100" cy="830997"/>
          </a:xfrm>
          <a:prstGeom prst="rect">
            <a:avLst/>
          </a:prstGeom>
          <a:noFill/>
          <a:ln>
            <a:solidFill>
              <a:srgbClr val="00B0F0"/>
            </a:solidFill>
          </a:ln>
        </p:spPr>
        <p:txBody>
          <a:bodyPr wrap="square" rtlCol="0">
            <a:spAutoFit/>
          </a:bodyPr>
          <a:lstStyle/>
          <a:p>
            <a:r>
              <a:rPr lang="bn-IN" sz="2400" dirty="0" smtClean="0">
                <a:latin typeface="NikoshBAN" pitchFamily="2" charset="0"/>
                <a:cs typeface="NikoshBAN" pitchFamily="2" charset="0"/>
              </a:rPr>
              <a:t>রান্নার পাত্রগুলোতে কোন প্রক্রিয়ায় তাপ সঞ্চালিত হয়</a:t>
            </a:r>
            <a:r>
              <a:rPr lang="bn-IN" sz="2400" dirty="0" smtClean="0">
                <a:latin typeface="NikoshBAN" pitchFamily="2" charset="0"/>
                <a:cs typeface="NikoshBAN" pitchFamily="2" charset="0"/>
              </a:rPr>
              <a:t>?</a:t>
            </a:r>
            <a:endParaRPr lang="en-US" sz="2400" dirty="0">
              <a:latin typeface="NikoshBAN" pitchFamily="2" charset="0"/>
              <a:cs typeface="NikoshBAN" pitchFamily="2" charset="0"/>
            </a:endParaRPr>
          </a:p>
        </p:txBody>
      </p:sp>
      <p:sp>
        <p:nvSpPr>
          <p:cNvPr id="9" name="TextBox 8"/>
          <p:cNvSpPr txBox="1"/>
          <p:nvPr/>
        </p:nvSpPr>
        <p:spPr>
          <a:xfrm>
            <a:off x="4801169" y="2593082"/>
            <a:ext cx="3714935" cy="830997"/>
          </a:xfrm>
          <a:prstGeom prst="rect">
            <a:avLst/>
          </a:prstGeom>
          <a:noFill/>
          <a:ln>
            <a:solidFill>
              <a:srgbClr val="00B0F0"/>
            </a:solidFill>
          </a:ln>
        </p:spPr>
        <p:txBody>
          <a:bodyPr wrap="square" rtlCol="0">
            <a:spAutoFit/>
          </a:bodyPr>
          <a:lstStyle/>
          <a:p>
            <a:r>
              <a:rPr lang="bn-IN" sz="2400" dirty="0" smtClean="0">
                <a:latin typeface="NikoshBAN" pitchFamily="2" charset="0"/>
                <a:cs typeface="NikoshBAN" pitchFamily="2" charset="0"/>
              </a:rPr>
              <a:t>আমরা গরম হাঁড়ি ধরার জন্য কাপড়ের টুকরা ব্যবহার করি কেন?</a:t>
            </a:r>
            <a:endParaRPr lang="en-US" sz="2400" dirty="0">
              <a:latin typeface="NikoshBAN" pitchFamily="2" charset="0"/>
              <a:cs typeface="NikoshBAN" pitchFamily="2" charset="0"/>
            </a:endParaRPr>
          </a:p>
        </p:txBody>
      </p:sp>
      <p:sp>
        <p:nvSpPr>
          <p:cNvPr id="10" name="TextBox 9"/>
          <p:cNvSpPr txBox="1"/>
          <p:nvPr/>
        </p:nvSpPr>
        <p:spPr>
          <a:xfrm>
            <a:off x="4826569" y="4495800"/>
            <a:ext cx="3555431" cy="830997"/>
          </a:xfrm>
          <a:prstGeom prst="rect">
            <a:avLst/>
          </a:prstGeom>
          <a:noFill/>
          <a:ln>
            <a:solidFill>
              <a:srgbClr val="00B0F0"/>
            </a:solidFill>
          </a:ln>
        </p:spPr>
        <p:txBody>
          <a:bodyPr wrap="square" rtlCol="0">
            <a:spAutoFit/>
          </a:bodyPr>
          <a:lstStyle/>
          <a:p>
            <a:r>
              <a:rPr lang="bn-IN" sz="2400" dirty="0" smtClean="0">
                <a:latin typeface="NikoshBAN" pitchFamily="2" charset="0"/>
                <a:cs typeface="NikoshBAN" pitchFamily="2" charset="0"/>
              </a:rPr>
              <a:t>আগুনের পাশের থেকে উপরে বেশি তাপ অনুভূত হয় কেন?</a:t>
            </a:r>
            <a:endParaRPr lang="en-US" sz="2400" dirty="0">
              <a:latin typeface="NikoshBAN" pitchFamily="2" charset="0"/>
              <a:cs typeface="NikoshBAN" pitchFamily="2" charset="0"/>
            </a:endParaRPr>
          </a:p>
        </p:txBody>
      </p:sp>
      <p:sp>
        <p:nvSpPr>
          <p:cNvPr id="11" name="TextBox 10"/>
          <p:cNvSpPr txBox="1"/>
          <p:nvPr/>
        </p:nvSpPr>
        <p:spPr>
          <a:xfrm>
            <a:off x="838200" y="4495800"/>
            <a:ext cx="3682573" cy="830997"/>
          </a:xfrm>
          <a:prstGeom prst="rect">
            <a:avLst/>
          </a:prstGeom>
          <a:noFill/>
          <a:ln>
            <a:solidFill>
              <a:srgbClr val="00B0F0"/>
            </a:solidFill>
          </a:ln>
        </p:spPr>
        <p:txBody>
          <a:bodyPr wrap="square" rtlCol="0">
            <a:spAutoFit/>
          </a:bodyPr>
          <a:lstStyle/>
          <a:p>
            <a:r>
              <a:rPr lang="bn-IN" sz="2400" dirty="0" smtClean="0">
                <a:latin typeface="NikoshBAN" pitchFamily="2" charset="0"/>
                <a:cs typeface="NikoshBAN" pitchFamily="2" charset="0"/>
              </a:rPr>
              <a:t>তরঙ্গাকারে তাপ সঞ্চালিত হয় কোন পদ্ধতিতে?</a:t>
            </a:r>
            <a:endParaRPr lang="en-US" sz="2400" dirty="0">
              <a:latin typeface="NikoshBAN" pitchFamily="2" charset="0"/>
              <a:cs typeface="NikoshBAN" pitchFamily="2" charset="0"/>
            </a:endParaRPr>
          </a:p>
        </p:txBody>
      </p:sp>
      <p:sp>
        <p:nvSpPr>
          <p:cNvPr id="12" name="TextBox 11"/>
          <p:cNvSpPr txBox="1"/>
          <p:nvPr/>
        </p:nvSpPr>
        <p:spPr>
          <a:xfrm>
            <a:off x="926900" y="3576935"/>
            <a:ext cx="2044900" cy="461665"/>
          </a:xfrm>
          <a:prstGeom prst="rect">
            <a:avLst/>
          </a:prstGeom>
          <a:noFill/>
          <a:ln w="19050">
            <a:solidFill>
              <a:srgbClr val="C00000"/>
            </a:solidFill>
          </a:ln>
        </p:spPr>
        <p:txBody>
          <a:bodyPr wrap="square" rtlCol="0">
            <a:spAutoFit/>
          </a:bodyPr>
          <a:lstStyle/>
          <a:p>
            <a:r>
              <a:rPr lang="bn-I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NikoshBAN" pitchFamily="2" charset="0"/>
                <a:cs typeface="NikoshBAN" pitchFamily="2" charset="0"/>
              </a:rPr>
              <a:t>পরিবহন প্রক্রিয়ায় ।</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NikoshBAN" pitchFamily="2" charset="0"/>
              <a:cs typeface="NikoshBAN" pitchFamily="2" charset="0"/>
            </a:endParaRPr>
          </a:p>
        </p:txBody>
      </p:sp>
      <p:sp>
        <p:nvSpPr>
          <p:cNvPr id="13" name="TextBox 12"/>
          <p:cNvSpPr txBox="1"/>
          <p:nvPr/>
        </p:nvSpPr>
        <p:spPr>
          <a:xfrm>
            <a:off x="5029200" y="3576934"/>
            <a:ext cx="2778386" cy="461665"/>
          </a:xfrm>
          <a:prstGeom prst="rect">
            <a:avLst/>
          </a:prstGeom>
          <a:noFill/>
          <a:ln w="19050">
            <a:solidFill>
              <a:srgbClr val="C00000"/>
            </a:solidFill>
          </a:ln>
        </p:spPr>
        <p:txBody>
          <a:bodyPr wrap="square" rtlCol="0">
            <a:spAutoFit/>
          </a:bodyPr>
          <a:lstStyle/>
          <a:p>
            <a:r>
              <a:rPr lang="bn-I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NikoshBAN" pitchFamily="2" charset="0"/>
                <a:cs typeface="NikoshBAN" pitchFamily="2" charset="0"/>
              </a:rPr>
              <a:t>তাপ পরিবহন করে খুব কম।</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NikoshBAN" pitchFamily="2" charset="0"/>
              <a:cs typeface="NikoshBAN" pitchFamily="2" charset="0"/>
            </a:endParaRPr>
          </a:p>
        </p:txBody>
      </p:sp>
      <p:sp>
        <p:nvSpPr>
          <p:cNvPr id="14" name="TextBox 13"/>
          <p:cNvSpPr txBox="1"/>
          <p:nvPr/>
        </p:nvSpPr>
        <p:spPr>
          <a:xfrm>
            <a:off x="1092000" y="5634335"/>
            <a:ext cx="2044900" cy="461665"/>
          </a:xfrm>
          <a:prstGeom prst="rect">
            <a:avLst/>
          </a:prstGeom>
          <a:noFill/>
          <a:ln w="19050">
            <a:solidFill>
              <a:srgbClr val="C00000"/>
            </a:solidFill>
          </a:ln>
        </p:spPr>
        <p:txBody>
          <a:bodyPr wrap="square" rtlCol="0">
            <a:spAutoFit/>
          </a:bodyPr>
          <a:lstStyle/>
          <a:p>
            <a:r>
              <a:rPr lang="bn-I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NikoshBAN" pitchFamily="2" charset="0"/>
                <a:cs typeface="NikoshBAN" pitchFamily="2" charset="0"/>
              </a:rPr>
              <a:t>বিকিরণ পদ্ধতিতে।</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NikoshBAN" pitchFamily="2" charset="0"/>
              <a:cs typeface="NikoshBAN" pitchFamily="2" charset="0"/>
            </a:endParaRPr>
          </a:p>
        </p:txBody>
      </p:sp>
      <p:sp>
        <p:nvSpPr>
          <p:cNvPr id="15" name="TextBox 14"/>
          <p:cNvSpPr txBox="1"/>
          <p:nvPr/>
        </p:nvSpPr>
        <p:spPr>
          <a:xfrm>
            <a:off x="4800600" y="5410200"/>
            <a:ext cx="3580831" cy="707886"/>
          </a:xfrm>
          <a:prstGeom prst="rect">
            <a:avLst/>
          </a:prstGeom>
          <a:noFill/>
          <a:ln w="19050">
            <a:solidFill>
              <a:srgbClr val="C00000"/>
            </a:solidFill>
          </a:ln>
        </p:spPr>
        <p:txBody>
          <a:bodyPr wrap="square" rtlCol="0">
            <a:spAutoFit/>
          </a:bodyPr>
          <a:lstStyle/>
          <a:p>
            <a:r>
              <a:rPr lang="bn-IN"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NikoshBAN" pitchFamily="2" charset="0"/>
                <a:cs typeface="NikoshBAN" pitchFamily="2" charset="0"/>
              </a:rPr>
              <a:t>পরিচলন প্রক্রিয়ায় বায়ুর কণা উতপ্ত হয়ে উপরের দিকে  উঠে , পাশে আসে না। ।</a:t>
            </a:r>
            <a:endParaRPr lang="en-US"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NikoshBAN" pitchFamily="2" charset="0"/>
              <a:cs typeface="NikoshBAN" pitchFamily="2" charset="0"/>
            </a:endParaRPr>
          </a:p>
        </p:txBody>
      </p:sp>
      <p:sp>
        <p:nvSpPr>
          <p:cNvPr id="16" name="TextBox 15"/>
          <p:cNvSpPr txBox="1"/>
          <p:nvPr/>
        </p:nvSpPr>
        <p:spPr>
          <a:xfrm>
            <a:off x="3130830" y="-4241"/>
            <a:ext cx="2779886" cy="461665"/>
          </a:xfrm>
          <a:prstGeom prst="rect">
            <a:avLst/>
          </a:prstGeom>
          <a:noFill/>
          <a:ln>
            <a:solidFill>
              <a:srgbClr val="00B0F0"/>
            </a:solidFill>
          </a:ln>
        </p:spPr>
        <p:txBody>
          <a:bodyPr wrap="square" rtlCol="0">
            <a:spAutoFit/>
          </a:bodyPr>
          <a:lstStyle/>
          <a:p>
            <a:r>
              <a:rPr lang="bn-I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NikoshBAN" pitchFamily="2" charset="0"/>
                <a:cs typeface="NikoshBAN" pitchFamily="2" charset="0"/>
              </a:rPr>
              <a:t>উত্তরগুলো মিলিয়ে </a:t>
            </a:r>
            <a:r>
              <a:rPr lang="bn-I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NikoshBAN" pitchFamily="2" charset="0"/>
                <a:cs typeface="NikoshBAN" pitchFamily="2" charset="0"/>
              </a:rPr>
              <a:t>নেই</a:t>
            </a:r>
            <a:r>
              <a:rPr lang="bn-I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NikoshBAN" pitchFamily="2" charset="0"/>
                <a:cs typeface="NikoshBAN" pitchFamily="2" charset="0"/>
              </a:rPr>
              <a:t>। </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NikoshBAN" pitchFamily="2" charset="0"/>
              <a:cs typeface="NikoshBAN" pitchFamily="2" charset="0"/>
            </a:endParaRPr>
          </a:p>
        </p:txBody>
      </p:sp>
    </p:spTree>
    <p:extLst>
      <p:ext uri="{BB962C8B-B14F-4D97-AF65-F5344CB8AC3E}">
        <p14:creationId xmlns:p14="http://schemas.microsoft.com/office/powerpoint/2010/main" val="3987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par>
                                <p:cTn id="13" presetID="22" presetClass="entr" presetSubtype="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barn(inVertical)">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828836"/>
            <a:ext cx="4572000" cy="2308324"/>
          </a:xfrm>
          <a:prstGeom prst="rect">
            <a:avLst/>
          </a:prstGeom>
        </p:spPr>
        <p:txBody>
          <a:bodyPr>
            <a:spAutoFit/>
          </a:bodyPr>
          <a:lstStyle/>
          <a:p>
            <a:r>
              <a:rPr lang="bn-IN" sz="3600" dirty="0">
                <a:latin typeface="NikoshBAN" pitchFamily="2" charset="0"/>
                <a:cs typeface="NikoshBAN" pitchFamily="2" charset="0"/>
              </a:rPr>
              <a:t>গুরুত্বপূর্ণ </a:t>
            </a:r>
            <a:r>
              <a:rPr lang="bn-IN" sz="3600" dirty="0" smtClean="0">
                <a:latin typeface="NikoshBAN" pitchFamily="2" charset="0"/>
                <a:cs typeface="NikoshBAN" pitchFamily="2" charset="0"/>
              </a:rPr>
              <a:t>শব্দ</a:t>
            </a:r>
            <a:endParaRPr lang="bn-IN" sz="3600" dirty="0">
              <a:latin typeface="NikoshBAN" pitchFamily="2" charset="0"/>
              <a:cs typeface="NikoshBAN" pitchFamily="2" charset="0"/>
            </a:endParaRPr>
          </a:p>
          <a:p>
            <a:pPr marL="171450" indent="-171450">
              <a:buFont typeface="Wingdings" pitchFamily="2" charset="2"/>
              <a:buChar char="ü"/>
            </a:pPr>
            <a:r>
              <a:rPr lang="bn-IN" sz="3600" dirty="0">
                <a:latin typeface="NikoshBAN" pitchFamily="2" charset="0"/>
                <a:cs typeface="NikoshBAN" pitchFamily="2" charset="0"/>
              </a:rPr>
              <a:t>সঞ্চালন</a:t>
            </a:r>
          </a:p>
          <a:p>
            <a:pPr marL="171450" indent="-171450">
              <a:buFont typeface="Wingdings" pitchFamily="2" charset="2"/>
              <a:buChar char="ü"/>
            </a:pPr>
            <a:r>
              <a:rPr lang="bn-IN" sz="3600" dirty="0">
                <a:latin typeface="NikoshBAN" pitchFamily="2" charset="0"/>
                <a:cs typeface="NikoshBAN" pitchFamily="2" charset="0"/>
              </a:rPr>
              <a:t>বিকিরক</a:t>
            </a:r>
          </a:p>
          <a:p>
            <a:pPr marL="171450" indent="-171450">
              <a:buFont typeface="Wingdings" pitchFamily="2" charset="2"/>
              <a:buChar char="ü"/>
            </a:pPr>
            <a:r>
              <a:rPr lang="bn-IN" sz="3600" dirty="0">
                <a:latin typeface="NikoshBAN" pitchFamily="2" charset="0"/>
                <a:cs typeface="NikoshBAN" pitchFamily="2" charset="0"/>
              </a:rPr>
              <a:t>শোষক</a:t>
            </a:r>
          </a:p>
        </p:txBody>
      </p:sp>
    </p:spTree>
    <p:extLst>
      <p:ext uri="{BB962C8B-B14F-4D97-AF65-F5344CB8AC3E}">
        <p14:creationId xmlns:p14="http://schemas.microsoft.com/office/powerpoint/2010/main" val="12920575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1865" y="921603"/>
            <a:ext cx="2353529" cy="830997"/>
          </a:xfrm>
          <a:prstGeom prst="rect">
            <a:avLst/>
          </a:prstGeom>
          <a:ln>
            <a:noFill/>
          </a:ln>
          <a:effectLst/>
          <a:scene3d>
            <a:camera prst="orthographicFront">
              <a:rot lat="0" lon="0" rev="0"/>
            </a:camera>
            <a:lightRig rig="chilly" dir="t">
              <a:rot lat="0" lon="0" rev="18480000"/>
            </a:lightRig>
          </a:scene3d>
          <a:sp3d prstMaterial="clear">
            <a:bevelT h="63500"/>
          </a:sp3d>
        </p:spPr>
        <p:txBody>
          <a:bodyPr wrap="none">
            <a:spAutoFit/>
            <a:scene3d>
              <a:camera prst="perspectiveContrastingRightFacing"/>
              <a:lightRig rig="threePt" dir="t"/>
            </a:scene3d>
          </a:bodyPr>
          <a:lstStyle/>
          <a:p>
            <a:r>
              <a:rPr lang="bn-BD" sz="4800" dirty="0">
                <a:solidFill>
                  <a:srgbClr val="002060"/>
                </a:solidFill>
                <a:latin typeface="NikoshBAN" pitchFamily="2" charset="0"/>
                <a:cs typeface="NikoshBAN" pitchFamily="2" charset="0"/>
              </a:rPr>
              <a:t>বাড়ির কাজ</a:t>
            </a:r>
            <a:endParaRPr lang="en-US" sz="4800" dirty="0">
              <a:solidFill>
                <a:srgbClr val="002060"/>
              </a:solidFill>
            </a:endParaRPr>
          </a:p>
        </p:txBody>
      </p:sp>
      <p:pic>
        <p:nvPicPr>
          <p:cNvPr id="4" name="Picture 3" descr="Capture-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901410"/>
            <a:ext cx="697161" cy="751485"/>
          </a:xfrm>
          <a:prstGeom prst="rect">
            <a:avLst/>
          </a:prstGeom>
          <a:noFill/>
          <a:ln w="19050">
            <a:solidFill>
              <a:srgbClr val="FF0000"/>
            </a:solidFill>
            <a:miter lim="800000"/>
            <a:headEnd/>
            <a:tailEnd/>
          </a:ln>
          <a:scene3d>
            <a:camera prst="orthographicFront"/>
            <a:lightRig rig="threePt" dir="t"/>
          </a:scene3d>
          <a:sp3d>
            <a:bevelT w="139700" h="139700" prst="divot"/>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0600" y="4573250"/>
            <a:ext cx="7315200" cy="1446550"/>
          </a:xfrm>
          <a:prstGeom prst="rect">
            <a:avLst/>
          </a:prstGeom>
          <a:noFill/>
          <a:ln>
            <a:noFill/>
          </a:ln>
        </p:spPr>
        <p:txBody>
          <a:bodyPr wrap="square" rtlCol="0">
            <a:spAutoFit/>
          </a:bodyPr>
          <a:lstStyle/>
          <a:p>
            <a:r>
              <a:rPr lang="bn-IN" sz="4400" dirty="0" smtClean="0">
                <a:latin typeface="NikoshBAN" pitchFamily="2" charset="0"/>
                <a:cs typeface="NikoshBAN" pitchFamily="2" charset="0"/>
              </a:rPr>
              <a:t>উদ্দীপকের পদ্ধতিসমূহের মধ্যে তুলনামূলক আলোচনা কর।</a:t>
            </a:r>
            <a:endParaRPr lang="en-US" sz="4400" dirty="0">
              <a:latin typeface="NikoshBAN" pitchFamily="2" charset="0"/>
              <a:cs typeface="NikoshBAN" pitchFamily="2" charset="0"/>
            </a:endParaRPr>
          </a:p>
        </p:txBody>
      </p:sp>
      <p:pic>
        <p:nvPicPr>
          <p:cNvPr id="6" name="Picture 2" descr="E:\Images\Others\thermo_cu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6980" y="2403213"/>
            <a:ext cx="1388814" cy="1749687"/>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E:\Images\Others\cook.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0" y="2244725"/>
            <a:ext cx="1428750" cy="18954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E:\Images\Science\conduction.gif"/>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990600" y="2379269"/>
            <a:ext cx="2590800" cy="172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9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left)">
                                      <p:cBhvr>
                                        <p:cTn id="12" dur="500"/>
                                        <p:tgtEl>
                                          <p:spTgt spid="8196"/>
                                        </p:tgtEl>
                                      </p:cBhvr>
                                    </p:animEffect>
                                  </p:childTnLst>
                                </p:cTn>
                              </p:par>
                              <p:par>
                                <p:cTn id="13" presetID="22" presetClass="entr" presetSubtype="8"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wipe(left)">
                                      <p:cBhvr>
                                        <p:cTn id="15" dur="500"/>
                                        <p:tgtEl>
                                          <p:spTgt spid="8194"/>
                                        </p:tgtEl>
                                      </p:cBhvr>
                                    </p:animEffect>
                                  </p:childTnLst>
                                </p:cTn>
                              </p:par>
                              <p:par>
                                <p:cTn id="16" presetID="22" presetClass="entr" presetSubtype="8"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out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E:\Images\Flowers\12FL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38200"/>
            <a:ext cx="7543800" cy="5334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90600" y="1219200"/>
            <a:ext cx="7241085" cy="3770263"/>
          </a:xfrm>
          <a:prstGeom prst="rect">
            <a:avLst/>
          </a:prstGeom>
        </p:spPr>
        <p:txBody>
          <a:bodyPr wrap="none">
            <a:spAutoFit/>
            <a:scene3d>
              <a:camera prst="orthographicFront"/>
              <a:lightRig rig="threePt" dir="t"/>
            </a:scene3d>
            <a:sp3d extrusionH="57150">
              <a:bevelT w="38100" h="38100" prst="angle"/>
            </a:sp3d>
          </a:bodyPr>
          <a:lstStyle/>
          <a:p>
            <a:pPr algn="ctr"/>
            <a:r>
              <a:rPr lang="bn-IN" sz="23900" b="1" dirty="0" smtClean="0">
                <a:solidFill>
                  <a:srgbClr val="C00000"/>
                </a:solidFill>
                <a:latin typeface="NikoshBAN" pitchFamily="2" charset="0"/>
                <a:cs typeface="NikoshBAN" pitchFamily="2" charset="0"/>
              </a:rPr>
              <a:t>স্বাগতম</a:t>
            </a:r>
            <a:endParaRPr lang="bn-BD" sz="23900" b="1" dirty="0" smtClean="0">
              <a:solidFill>
                <a:srgbClr val="C00000"/>
              </a:solidFill>
              <a:latin typeface="NikoshBAN" pitchFamily="2" charset="0"/>
              <a:cs typeface="NikoshBAN" pitchFamily="2" charset="0"/>
            </a:endParaRPr>
          </a:p>
        </p:txBody>
      </p:sp>
    </p:spTree>
    <p:extLst>
      <p:ext uri="{BB962C8B-B14F-4D97-AF65-F5344CB8AC3E}">
        <p14:creationId xmlns:p14="http://schemas.microsoft.com/office/powerpoint/2010/main" val="31284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1676400"/>
            <a:ext cx="6629400" cy="1446550"/>
          </a:xfrm>
          <a:prstGeom prst="rect">
            <a:avLst/>
          </a:prstGeom>
          <a:noFill/>
        </p:spPr>
        <p:txBody>
          <a:bodyPr wrap="square">
            <a:spAutoFit/>
          </a:bodyPr>
          <a:lstStyle/>
          <a:p>
            <a:r>
              <a:rPr lang="bn-IN" sz="4400" dirty="0" smtClean="0">
                <a:latin typeface="NikoshBAN" pitchFamily="2" charset="0"/>
                <a:cs typeface="NikoshBAN" pitchFamily="2" charset="0"/>
              </a:rPr>
              <a:t>দিনের বেলায় গরম লাগলেও রাতের বেলায় শীতল অনুভূত হয় কেন?</a:t>
            </a:r>
            <a:endParaRPr lang="en-US" sz="4400" dirty="0"/>
          </a:p>
        </p:txBody>
      </p:sp>
      <p:sp>
        <p:nvSpPr>
          <p:cNvPr id="3" name="Rectangle 2"/>
          <p:cNvSpPr/>
          <p:nvPr/>
        </p:nvSpPr>
        <p:spPr>
          <a:xfrm>
            <a:off x="1447800" y="3886200"/>
            <a:ext cx="6629400" cy="1446550"/>
          </a:xfrm>
          <a:prstGeom prst="rect">
            <a:avLst/>
          </a:prstGeom>
          <a:noFill/>
        </p:spPr>
        <p:txBody>
          <a:bodyPr wrap="square">
            <a:spAutoFit/>
          </a:bodyPr>
          <a:lstStyle/>
          <a:p>
            <a:r>
              <a:rPr lang="bn-IN" sz="4400" dirty="0" smtClean="0">
                <a:latin typeface="NikoshBAN" pitchFamily="2" charset="0"/>
                <a:cs typeface="NikoshBAN" pitchFamily="2" charset="0"/>
              </a:rPr>
              <a:t>তাপের পরিবহন ঘটে এইরূপ পাঁচটি পদার্থের নাম বল।</a:t>
            </a:r>
            <a:endParaRPr lang="en-US" sz="4400" dirty="0"/>
          </a:p>
        </p:txBody>
      </p:sp>
    </p:spTree>
    <p:extLst>
      <p:ext uri="{BB962C8B-B14F-4D97-AF65-F5344CB8AC3E}">
        <p14:creationId xmlns:p14="http://schemas.microsoft.com/office/powerpoint/2010/main" val="127484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hank Page.jpg"/>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8485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568404"/>
            <a:ext cx="2362200" cy="1336596"/>
          </a:xfrm>
          <a:prstGeom prst="rect">
            <a:avLst/>
          </a:prstGeom>
          <a:noFill/>
        </p:spPr>
        <p:txBody>
          <a:bodyPr wrap="none" rtlCol="0">
            <a:prstTxWarp prst="textInflateTo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bn-IN"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কৃতজ্ঞতা স্বীকার </a:t>
            </a:r>
            <a:endPar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endParaRPr>
          </a:p>
        </p:txBody>
      </p:sp>
      <p:sp>
        <p:nvSpPr>
          <p:cNvPr id="3" name="TextBox 2"/>
          <p:cNvSpPr txBox="1"/>
          <p:nvPr/>
        </p:nvSpPr>
        <p:spPr>
          <a:xfrm>
            <a:off x="914400" y="3278510"/>
            <a:ext cx="7391400" cy="1077218"/>
          </a:xfrm>
          <a:prstGeom prst="rect">
            <a:avLst/>
          </a:prstGeom>
          <a:noFill/>
        </p:spPr>
        <p:txBody>
          <a:bodyPr wrap="square" rtlCol="0">
            <a:spAutoFit/>
          </a:bodyPr>
          <a:lstStyle/>
          <a:p>
            <a:pPr algn="ctr"/>
            <a:r>
              <a:rPr lang="bn-IN" sz="3200" dirty="0" smtClean="0">
                <a:solidFill>
                  <a:srgbClr val="005426"/>
                </a:solidFill>
                <a:latin typeface="NikoshBAN" pitchFamily="2" charset="0"/>
                <a:cs typeface="NikoshBAN" pitchFamily="2" charset="0"/>
              </a:rPr>
              <a:t>এবং কন্টেন্ট সম্পাদক হিসেবে যাঁদের নির্দেশনা, পরামর্শ ও তত্ত্বাবধানে এই মডেল কন্টেন্ট সমৃদ্ধ হয়েছে তারা হলেন-  </a:t>
            </a:r>
            <a:endParaRPr lang="en-US" sz="3200" dirty="0">
              <a:solidFill>
                <a:srgbClr val="005426"/>
              </a:solidFill>
              <a:latin typeface="NikoshBAN" pitchFamily="2" charset="0"/>
              <a:cs typeface="NikoshBAN" pitchFamily="2" charset="0"/>
            </a:endParaRPr>
          </a:p>
        </p:txBody>
      </p:sp>
      <p:sp>
        <p:nvSpPr>
          <p:cNvPr id="4" name="TextBox 3"/>
          <p:cNvSpPr txBox="1"/>
          <p:nvPr/>
        </p:nvSpPr>
        <p:spPr>
          <a:xfrm>
            <a:off x="647700" y="4689157"/>
            <a:ext cx="7886700" cy="584775"/>
          </a:xfrm>
          <a:prstGeom prst="rect">
            <a:avLst/>
          </a:prstGeom>
          <a:noFill/>
        </p:spPr>
        <p:txBody>
          <a:bodyPr wrap="square" rtlCol="0">
            <a:spAutoFit/>
          </a:bodyPr>
          <a:lstStyle/>
          <a:p>
            <a:pPr algn="ctr"/>
            <a:r>
              <a:rPr lang="bn-IN" sz="3200" b="1" dirty="0">
                <a:latin typeface="NikoshBAN" pitchFamily="2" charset="0"/>
                <a:cs typeface="NikoshBAN" pitchFamily="2" charset="0"/>
              </a:rPr>
              <a:t>জনাব </a:t>
            </a:r>
            <a:r>
              <a:rPr lang="bn-IN" sz="3200" b="1" dirty="0" smtClean="0">
                <a:latin typeface="NikoshBAN" pitchFamily="2" charset="0"/>
                <a:cs typeface="NikoshBAN" pitchFamily="2" charset="0"/>
              </a:rPr>
              <a:t>সামসুদ্দিন আহমেদ তালুকদার, </a:t>
            </a:r>
            <a:r>
              <a:rPr lang="bn-IN" sz="3200" b="1" dirty="0">
                <a:latin typeface="NikoshBAN" pitchFamily="2" charset="0"/>
                <a:cs typeface="NikoshBAN" pitchFamily="2" charset="0"/>
              </a:rPr>
              <a:t>প্রভাষক, টিটিসি, </a:t>
            </a:r>
            <a:r>
              <a:rPr lang="bn-IN" sz="3200" b="1" dirty="0" smtClean="0">
                <a:latin typeface="NikoshBAN" pitchFamily="2" charset="0"/>
                <a:cs typeface="NikoshBAN" pitchFamily="2" charset="0"/>
              </a:rPr>
              <a:t>কুমিল্লা</a:t>
            </a:r>
            <a:endParaRPr lang="bn-IN" sz="3200" b="1" dirty="0">
              <a:latin typeface="NikoshBAN" pitchFamily="2" charset="0"/>
              <a:cs typeface="NikoshBAN" pitchFamily="2" charset="0"/>
            </a:endParaRPr>
          </a:p>
        </p:txBody>
      </p:sp>
      <p:sp>
        <p:nvSpPr>
          <p:cNvPr id="5" name="TextBox 4"/>
          <p:cNvSpPr txBox="1"/>
          <p:nvPr/>
        </p:nvSpPr>
        <p:spPr>
          <a:xfrm>
            <a:off x="800100" y="2057400"/>
            <a:ext cx="7696200" cy="1200329"/>
          </a:xfrm>
          <a:prstGeom prst="rect">
            <a:avLst/>
          </a:prstGeom>
          <a:noFill/>
        </p:spPr>
        <p:txBody>
          <a:bodyPr wrap="square" rtlCol="0">
            <a:spAutoFit/>
          </a:bodyPr>
          <a:lstStyle/>
          <a:p>
            <a:pPr algn="ctr"/>
            <a:r>
              <a:rPr lang="bn-IN" sz="3600" dirty="0" smtClean="0">
                <a:solidFill>
                  <a:srgbClr val="003399"/>
                </a:solidFill>
                <a:latin typeface="NikoshBAN" pitchFamily="2" charset="0"/>
                <a:cs typeface="NikoshBAN" pitchFamily="2" charset="0"/>
              </a:rPr>
              <a:t>শিক্ষা মন্ত্রণালয়, মাউশি, এনসিটিবি ও এটুআই-এর সংশ্লিষ্ট কর্মকর্তাবৃন্দ </a:t>
            </a:r>
            <a:endParaRPr lang="en-US" sz="3600" dirty="0">
              <a:solidFill>
                <a:srgbClr val="003399"/>
              </a:solidFill>
              <a:latin typeface="NikoshBAN" pitchFamily="2" charset="0"/>
              <a:cs typeface="NikoshBAN" pitchFamily="2" charset="0"/>
            </a:endParaRPr>
          </a:p>
        </p:txBody>
      </p:sp>
    </p:spTree>
    <p:extLst>
      <p:ext uri="{BB962C8B-B14F-4D97-AF65-F5344CB8AC3E}">
        <p14:creationId xmlns:p14="http://schemas.microsoft.com/office/powerpoint/2010/main" val="3930192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Round Diagonal Corner Rectangle 2"/>
          <p:cNvSpPr/>
          <p:nvPr/>
        </p:nvSpPr>
        <p:spPr>
          <a:xfrm>
            <a:off x="838200" y="381000"/>
            <a:ext cx="7162800" cy="3962399"/>
          </a:xfrm>
          <a:prstGeom prst="round2DiagRect">
            <a:avLst>
              <a:gd name="adj1" fmla="val 33408"/>
              <a:gd name="adj2" fmla="val 35543"/>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n-BD" sz="4800" b="1" dirty="0" smtClean="0">
              <a:solidFill>
                <a:schemeClr val="tx1"/>
              </a:solidFill>
              <a:latin typeface="NikoshBAN" pitchFamily="2" charset="0"/>
              <a:cs typeface="NikoshBAN" pitchFamily="2" charset="0"/>
            </a:endParaRPr>
          </a:p>
          <a:p>
            <a:pPr algn="ctr"/>
            <a:endParaRPr lang="bn-BD" sz="4000" b="1" dirty="0" smtClean="0">
              <a:solidFill>
                <a:schemeClr val="tx1"/>
              </a:solidFill>
              <a:latin typeface="NikoshBAN" pitchFamily="2" charset="0"/>
              <a:cs typeface="NikoshBAN" pitchFamily="2" charset="0"/>
            </a:endParaRPr>
          </a:p>
          <a:p>
            <a:pPr algn="ctr"/>
            <a:endParaRPr lang="bn-BD" sz="4000" b="1" dirty="0" smtClean="0">
              <a:solidFill>
                <a:schemeClr val="tx1"/>
              </a:solidFill>
              <a:latin typeface="NikoshBAN" pitchFamily="2" charset="0"/>
              <a:cs typeface="NikoshBAN" pitchFamily="2" charset="0"/>
            </a:endParaRPr>
          </a:p>
          <a:p>
            <a:pPr algn="ctr"/>
            <a:endParaRPr lang="bn-BD" sz="4000" b="1" dirty="0" smtClean="0">
              <a:solidFill>
                <a:schemeClr val="tx1"/>
              </a:solidFill>
              <a:latin typeface="NikoshBAN" pitchFamily="2" charset="0"/>
              <a:cs typeface="NikoshBAN" pitchFamily="2" charset="0"/>
            </a:endParaRPr>
          </a:p>
          <a:p>
            <a:pPr algn="ctr"/>
            <a:endParaRPr lang="en-US" sz="4400" b="1" dirty="0">
              <a:solidFill>
                <a:schemeClr val="tx1"/>
              </a:solidFill>
              <a:latin typeface="NikoshBAN" pitchFamily="2" charset="0"/>
              <a:cs typeface="NikoshBAN" pitchFamily="2" charset="0"/>
            </a:endParaRPr>
          </a:p>
        </p:txBody>
      </p:sp>
      <p:sp>
        <p:nvSpPr>
          <p:cNvPr id="6" name="Rectangle 5"/>
          <p:cNvSpPr/>
          <p:nvPr/>
        </p:nvSpPr>
        <p:spPr>
          <a:xfrm>
            <a:off x="1591067" y="1592759"/>
            <a:ext cx="3209533" cy="769441"/>
          </a:xfrm>
          <a:prstGeom prst="rect">
            <a:avLst/>
          </a:prstGeom>
        </p:spPr>
        <p:txBody>
          <a:bodyPr wrap="none">
            <a:spAutoFit/>
          </a:bodyPr>
          <a:lstStyle/>
          <a:p>
            <a:pPr algn="ctr"/>
            <a:r>
              <a:rPr lang="bn-BD" sz="4400" b="1" dirty="0" smtClean="0">
                <a:latin typeface="NikoshBAN" pitchFamily="2" charset="0"/>
                <a:cs typeface="NikoshBAN" pitchFamily="2" charset="0"/>
              </a:rPr>
              <a:t>পরিমলেশ মল্লিক</a:t>
            </a:r>
            <a:r>
              <a:rPr lang="en-US" sz="4400" b="1" dirty="0" smtClean="0">
                <a:latin typeface="NikoshBAN" pitchFamily="2" charset="0"/>
                <a:cs typeface="NikoshBAN" pitchFamily="2" charset="0"/>
              </a:rPr>
              <a:t> </a:t>
            </a:r>
            <a:endParaRPr lang="bn-BD" sz="4400" b="1" dirty="0" smtClean="0">
              <a:latin typeface="NikoshBAN" pitchFamily="2" charset="0"/>
              <a:cs typeface="NikoshBAN" pitchFamily="2" charset="0"/>
            </a:endParaRPr>
          </a:p>
        </p:txBody>
      </p:sp>
      <p:sp>
        <p:nvSpPr>
          <p:cNvPr id="7" name="Rectangle 6"/>
          <p:cNvSpPr/>
          <p:nvPr/>
        </p:nvSpPr>
        <p:spPr>
          <a:xfrm>
            <a:off x="2133599" y="2133600"/>
            <a:ext cx="2339102" cy="646331"/>
          </a:xfrm>
          <a:prstGeom prst="rect">
            <a:avLst/>
          </a:prstGeom>
        </p:spPr>
        <p:txBody>
          <a:bodyPr wrap="none">
            <a:spAutoFit/>
          </a:bodyPr>
          <a:lstStyle/>
          <a:p>
            <a:pPr algn="ctr"/>
            <a:r>
              <a:rPr lang="bn-BD" sz="3600" b="1" dirty="0" smtClean="0">
                <a:latin typeface="NikoshBAN" pitchFamily="2" charset="0"/>
                <a:cs typeface="NikoshBAN" pitchFamily="2" charset="0"/>
              </a:rPr>
              <a:t>সহকারী শিক্ষক</a:t>
            </a:r>
          </a:p>
        </p:txBody>
      </p:sp>
      <p:sp>
        <p:nvSpPr>
          <p:cNvPr id="8" name="Rectangle 7"/>
          <p:cNvSpPr/>
          <p:nvPr/>
        </p:nvSpPr>
        <p:spPr>
          <a:xfrm>
            <a:off x="1321577" y="2667000"/>
            <a:ext cx="3910045" cy="646331"/>
          </a:xfrm>
          <a:prstGeom prst="rect">
            <a:avLst/>
          </a:prstGeom>
        </p:spPr>
        <p:txBody>
          <a:bodyPr wrap="none">
            <a:spAutoFit/>
          </a:bodyPr>
          <a:lstStyle/>
          <a:p>
            <a:pPr algn="ctr"/>
            <a:r>
              <a:rPr lang="bn-BD" sz="3600" b="1" dirty="0" smtClean="0">
                <a:latin typeface="NikoshBAN" pitchFamily="2" charset="0"/>
                <a:cs typeface="NikoshBAN" pitchFamily="2" charset="0"/>
              </a:rPr>
              <a:t>ইকবাল হাই স্কুল,দিনাজপুর</a:t>
            </a:r>
          </a:p>
        </p:txBody>
      </p:sp>
      <p:sp>
        <p:nvSpPr>
          <p:cNvPr id="9" name="Rectangle 8"/>
          <p:cNvSpPr/>
          <p:nvPr/>
        </p:nvSpPr>
        <p:spPr>
          <a:xfrm>
            <a:off x="533400" y="3225225"/>
            <a:ext cx="4876800" cy="461665"/>
          </a:xfrm>
          <a:prstGeom prst="rect">
            <a:avLst/>
          </a:prstGeom>
        </p:spPr>
        <p:txBody>
          <a:bodyPr wrap="square">
            <a:spAutoFit/>
          </a:bodyPr>
          <a:lstStyle/>
          <a:p>
            <a:pPr algn="ctr"/>
            <a:r>
              <a:rPr lang="en-US" sz="2400" b="1" dirty="0" smtClean="0">
                <a:latin typeface="Times New Roman" pitchFamily="18" charset="0"/>
                <a:cs typeface="Times New Roman" pitchFamily="18" charset="0"/>
              </a:rPr>
              <a:t>Email</a:t>
            </a:r>
            <a:r>
              <a:rPr lang="en-US" sz="2400" b="1" dirty="0" smtClean="0">
                <a:latin typeface="Times New Roman"/>
                <a:cs typeface="Times New Roman" pitchFamily="18" charset="0"/>
              </a:rPr>
              <a:t>: </a:t>
            </a:r>
            <a:r>
              <a:rPr lang="en-US" sz="2000" b="1" dirty="0" smtClean="0">
                <a:latin typeface="Times New Roman"/>
                <a:cs typeface="Times New Roman"/>
              </a:rPr>
              <a:t>parimalmallick1</a:t>
            </a:r>
            <a:r>
              <a:rPr lang="en-US" sz="2000" b="1" dirty="0" smtClean="0">
                <a:latin typeface="Times New Roman" pitchFamily="18" charset="0"/>
                <a:cs typeface="Times New Roman" pitchFamily="18" charset="0"/>
              </a:rPr>
              <a:t>@gmail.com</a:t>
            </a:r>
            <a:endParaRPr lang="bn-BD" sz="2000" b="1" dirty="0" smtClean="0">
              <a:latin typeface="Times New Roman" pitchFamily="18" charset="0"/>
              <a:cs typeface="Times New Roman" pitchFamily="18" charset="0"/>
            </a:endParaRPr>
          </a:p>
        </p:txBody>
      </p:sp>
      <p:sp>
        <p:nvSpPr>
          <p:cNvPr id="10" name="Rectangle 9"/>
          <p:cNvSpPr/>
          <p:nvPr/>
        </p:nvSpPr>
        <p:spPr>
          <a:xfrm>
            <a:off x="1147495" y="3834825"/>
            <a:ext cx="4262705" cy="584775"/>
          </a:xfrm>
          <a:prstGeom prst="rect">
            <a:avLst/>
          </a:prstGeom>
        </p:spPr>
        <p:txBody>
          <a:bodyPr wrap="none">
            <a:spAutoFit/>
          </a:bodyPr>
          <a:lstStyle/>
          <a:p>
            <a:pPr algn="ctr"/>
            <a:r>
              <a:rPr lang="en-US" sz="3200" b="1" dirty="0" smtClean="0">
                <a:solidFill>
                  <a:srgbClr val="0000FF"/>
                </a:solidFill>
                <a:latin typeface="Times New Roman" pitchFamily="18" charset="0"/>
                <a:cs typeface="Times New Roman" pitchFamily="18" charset="0"/>
              </a:rPr>
              <a:t>Mobile </a:t>
            </a:r>
            <a:r>
              <a:rPr lang="en-US" sz="3200" b="1" dirty="0" smtClean="0">
                <a:solidFill>
                  <a:srgbClr val="0000FF"/>
                </a:solidFill>
                <a:latin typeface="Times New Roman"/>
                <a:cs typeface="Times New Roman"/>
              </a:rPr>
              <a:t>■ 01746-018873</a:t>
            </a:r>
            <a:endParaRPr lang="bn-BD" sz="3200" b="1" dirty="0" smtClean="0">
              <a:solidFill>
                <a:srgbClr val="0000FF"/>
              </a:solidFill>
              <a:latin typeface="Times New Roman" pitchFamily="18" charset="0"/>
              <a:cs typeface="Times New Roman" pitchFamily="18" charset="0"/>
            </a:endParaRPr>
          </a:p>
        </p:txBody>
      </p:sp>
      <p:sp>
        <p:nvSpPr>
          <p:cNvPr id="11" name="Rectangle 10"/>
          <p:cNvSpPr/>
          <p:nvPr/>
        </p:nvSpPr>
        <p:spPr>
          <a:xfrm>
            <a:off x="5953276" y="3752671"/>
            <a:ext cx="2114682" cy="2308324"/>
          </a:xfrm>
          <a:prstGeom prst="rect">
            <a:avLst/>
          </a:prstGeom>
        </p:spPr>
        <p:txBody>
          <a:bodyPr wrap="none">
            <a:spAutoFit/>
          </a:bodyPr>
          <a:lstStyle/>
          <a:p>
            <a:pPr algn="ctr"/>
            <a:r>
              <a:rPr lang="bn-IN" sz="3600" b="1" dirty="0" smtClean="0">
                <a:latin typeface="NikoshBAN" pitchFamily="2" charset="0"/>
                <a:cs typeface="NikoshBAN" pitchFamily="2" charset="0"/>
              </a:rPr>
              <a:t>সপ্তম</a:t>
            </a:r>
            <a:r>
              <a:rPr lang="bn-BD" sz="3600" b="1" dirty="0" smtClean="0">
                <a:latin typeface="NikoshBAN" pitchFamily="2" charset="0"/>
                <a:cs typeface="NikoshBAN" pitchFamily="2" charset="0"/>
              </a:rPr>
              <a:t> শ্রেণি</a:t>
            </a:r>
            <a:endParaRPr lang="en-US" sz="3600" b="1" dirty="0" smtClean="0">
              <a:latin typeface="NikoshBAN" pitchFamily="2" charset="0"/>
              <a:cs typeface="NikoshBAN" pitchFamily="2" charset="0"/>
            </a:endParaRPr>
          </a:p>
          <a:p>
            <a:pPr algn="ctr"/>
            <a:r>
              <a:rPr lang="bn-IN" sz="3600" b="1" dirty="0" smtClean="0">
                <a:latin typeface="NikoshBAN" pitchFamily="2" charset="0"/>
                <a:cs typeface="NikoshBAN" pitchFamily="2" charset="0"/>
              </a:rPr>
              <a:t>বিষয়</a:t>
            </a:r>
            <a:r>
              <a:rPr lang="en-US" sz="3600" b="1" dirty="0" smtClean="0">
                <a:latin typeface="NikoshBAN" pitchFamily="2" charset="0"/>
                <a:cs typeface="NikoshBAN" pitchFamily="2" charset="0"/>
              </a:rPr>
              <a:t>-</a:t>
            </a:r>
            <a:r>
              <a:rPr lang="bn-IN" sz="3600" b="1" dirty="0" smtClean="0">
                <a:latin typeface="NikoshBAN" pitchFamily="2" charset="0"/>
                <a:cs typeface="NikoshBAN" pitchFamily="2" charset="0"/>
              </a:rPr>
              <a:t> বিজ্ঞান</a:t>
            </a:r>
          </a:p>
          <a:p>
            <a:pPr algn="ctr"/>
            <a:r>
              <a:rPr lang="bn-IN" sz="3600" b="1" dirty="0" smtClean="0">
                <a:latin typeface="NikoshBAN" pitchFamily="2" charset="0"/>
                <a:cs typeface="NikoshBAN" pitchFamily="2" charset="0"/>
              </a:rPr>
              <a:t>অধ্যায়-৯ম</a:t>
            </a:r>
            <a:endParaRPr lang="en-US" sz="3600" b="1" dirty="0">
              <a:latin typeface="NikoshBAN" pitchFamily="2" charset="0"/>
              <a:cs typeface="NikoshBAN" pitchFamily="2" charset="0"/>
            </a:endParaRPr>
          </a:p>
          <a:p>
            <a:pPr algn="ctr"/>
            <a:endParaRPr lang="bn-BD" sz="3600" b="1" dirty="0" smtClean="0">
              <a:latin typeface="NikoshBAN" pitchFamily="2" charset="0"/>
              <a:cs typeface="NikoshBAN" pitchFamily="2" charset="0"/>
            </a:endParaRPr>
          </a:p>
        </p:txBody>
      </p:sp>
      <p:sp>
        <p:nvSpPr>
          <p:cNvPr id="13" name="Rectangle 12"/>
          <p:cNvSpPr/>
          <p:nvPr/>
        </p:nvSpPr>
        <p:spPr>
          <a:xfrm>
            <a:off x="5867399" y="5486400"/>
            <a:ext cx="2590801" cy="707886"/>
          </a:xfrm>
          <a:prstGeom prst="rect">
            <a:avLst/>
          </a:prstGeom>
        </p:spPr>
        <p:txBody>
          <a:bodyPr wrap="square">
            <a:spAutoFit/>
          </a:bodyPr>
          <a:lstStyle/>
          <a:p>
            <a:pPr algn="ctr"/>
            <a:r>
              <a:rPr lang="bn-BD" sz="4000" dirty="0">
                <a:latin typeface="NikoshBAN" pitchFamily="2" charset="0"/>
                <a:cs typeface="NikoshBAN" pitchFamily="2" charset="0"/>
              </a:rPr>
              <a:t>তাপ সঞ্চালন</a:t>
            </a:r>
            <a:endParaRPr lang="en-US" sz="4000" b="1" dirty="0">
              <a:latin typeface="NikoshBAN" pitchFamily="2" charset="0"/>
              <a:cs typeface="NikoshBAN" pitchFamily="2" charset="0"/>
            </a:endParaRPr>
          </a:p>
        </p:txBody>
      </p:sp>
      <p:pic>
        <p:nvPicPr>
          <p:cNvPr id="3074" name="Picture 2" descr="E:\Images\Parim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9963" y="4473377"/>
            <a:ext cx="1356996" cy="1695509"/>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4324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Images\Science\images (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521744"/>
            <a:ext cx="2495550" cy="212645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a:xfrm>
            <a:off x="2140862" y="1041400"/>
            <a:ext cx="5181600" cy="812800"/>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bn-IN" sz="5400" dirty="0" smtClean="0">
                <a:latin typeface="NikoshBAN" pitchFamily="2" charset="0"/>
                <a:cs typeface="NikoshBAN" pitchFamily="2" charset="0"/>
              </a:rPr>
              <a:t>চিত্রগুলো লক্ষ কর</a:t>
            </a:r>
            <a:endParaRPr lang="en-US" sz="5400" dirty="0" smtClean="0">
              <a:latin typeface="NikoshBAN" pitchFamily="2" charset="0"/>
              <a:cs typeface="NikoshBAN" pitchFamily="2" charset="0"/>
            </a:endParaRPr>
          </a:p>
        </p:txBody>
      </p:sp>
      <p:pic>
        <p:nvPicPr>
          <p:cNvPr id="3076" name="Picture 4" descr="E:\Images\Others\300px-Blacksmith_work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864" y="2559842"/>
            <a:ext cx="2303796" cy="18454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E:\Images\Science\convection of heat.jpg"/>
          <p:cNvPicPr>
            <a:picLocks noChangeAspect="1" noChangeArrowheads="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416818" y="2590799"/>
            <a:ext cx="2419350" cy="1814514"/>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388733" y="4876799"/>
            <a:ext cx="752129" cy="461665"/>
          </a:xfrm>
          <a:prstGeom prst="rect">
            <a:avLst/>
          </a:prstGeom>
        </p:spPr>
        <p:txBody>
          <a:bodyPr wrap="none">
            <a:spAutoFit/>
          </a:bodyPr>
          <a:lstStyle/>
          <a:p>
            <a:r>
              <a:rPr lang="bn-IN" sz="2400" dirty="0" smtClean="0">
                <a:latin typeface="NikoshBAN" pitchFamily="2" charset="0"/>
                <a:cs typeface="NikoshBAN" pitchFamily="2" charset="0"/>
              </a:rPr>
              <a:t>চিত্র-1</a:t>
            </a:r>
            <a:endParaRPr lang="en-US" sz="2400" dirty="0">
              <a:latin typeface="NikoshBAN" pitchFamily="2" charset="0"/>
              <a:cs typeface="NikoshBAN" pitchFamily="2" charset="0"/>
            </a:endParaRPr>
          </a:p>
        </p:txBody>
      </p:sp>
      <p:sp>
        <p:nvSpPr>
          <p:cNvPr id="7" name="Rectangle 6"/>
          <p:cNvSpPr/>
          <p:nvPr/>
        </p:nvSpPr>
        <p:spPr>
          <a:xfrm>
            <a:off x="6946397" y="4950765"/>
            <a:ext cx="798617" cy="461665"/>
          </a:xfrm>
          <a:prstGeom prst="rect">
            <a:avLst/>
          </a:prstGeom>
        </p:spPr>
        <p:txBody>
          <a:bodyPr wrap="none">
            <a:spAutoFit/>
          </a:bodyPr>
          <a:lstStyle/>
          <a:p>
            <a:r>
              <a:rPr lang="bn-IN" sz="2400" dirty="0" smtClean="0">
                <a:latin typeface="NikoshBAN" pitchFamily="2" charset="0"/>
                <a:cs typeface="NikoshBAN" pitchFamily="2" charset="0"/>
              </a:rPr>
              <a:t>চিত্র-3</a:t>
            </a:r>
            <a:endParaRPr lang="en-US" sz="2400" dirty="0">
              <a:latin typeface="NikoshBAN" pitchFamily="2" charset="0"/>
              <a:cs typeface="NikoshBAN" pitchFamily="2" charset="0"/>
            </a:endParaRPr>
          </a:p>
        </p:txBody>
      </p:sp>
      <p:sp>
        <p:nvSpPr>
          <p:cNvPr id="8" name="Rectangle 7"/>
          <p:cNvSpPr/>
          <p:nvPr/>
        </p:nvSpPr>
        <p:spPr>
          <a:xfrm>
            <a:off x="3923295" y="4950766"/>
            <a:ext cx="779381" cy="461665"/>
          </a:xfrm>
          <a:prstGeom prst="rect">
            <a:avLst/>
          </a:prstGeom>
        </p:spPr>
        <p:txBody>
          <a:bodyPr wrap="none">
            <a:spAutoFit/>
          </a:bodyPr>
          <a:lstStyle/>
          <a:p>
            <a:r>
              <a:rPr lang="bn-IN" sz="2400" dirty="0" smtClean="0">
                <a:latin typeface="NikoshBAN" pitchFamily="2" charset="0"/>
                <a:cs typeface="NikoshBAN" pitchFamily="2" charset="0"/>
              </a:rPr>
              <a:t>চিত্র-2</a:t>
            </a:r>
            <a:endParaRPr lang="en-US" sz="2400" dirty="0">
              <a:latin typeface="NikoshBAN" pitchFamily="2" charset="0"/>
              <a:cs typeface="NikoshBAN" pitchFamily="2" charset="0"/>
            </a:endParaRPr>
          </a:p>
        </p:txBody>
      </p:sp>
    </p:spTree>
    <p:extLst>
      <p:ext uri="{BB962C8B-B14F-4D97-AF65-F5344CB8AC3E}">
        <p14:creationId xmlns:p14="http://schemas.microsoft.com/office/powerpoint/2010/main" val="195662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ipe(down)">
                                      <p:cBhvr>
                                        <p:cTn id="17" dur="5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15026" y="2742700"/>
            <a:ext cx="2276474" cy="1885949"/>
            <a:chOff x="3625901" y="2933700"/>
            <a:chExt cx="1743075" cy="2171699"/>
          </a:xfrm>
        </p:grpSpPr>
        <p:pic>
          <p:nvPicPr>
            <p:cNvPr id="3" name="Picture 22" descr="E:\Images\Others\Fire-Nicer.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25902" y="4114800"/>
              <a:ext cx="1743074" cy="9905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5901" y="2933700"/>
              <a:ext cx="1743075"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 name="Picture 2" descr="E:\Images\Science\conduction.gif"/>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35375" y="2682207"/>
            <a:ext cx="2475849" cy="18033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E:\Images\Science\convection of heat.jpg"/>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54425" y="2647279"/>
            <a:ext cx="2047875" cy="187325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55500" y="4876800"/>
            <a:ext cx="1511500" cy="461665"/>
          </a:xfrm>
          <a:prstGeom prst="rect">
            <a:avLst/>
          </a:prstGeom>
          <a:noFill/>
          <a:ln>
            <a:solidFill>
              <a:srgbClr val="00B0F0"/>
            </a:solidFill>
          </a:ln>
        </p:spPr>
        <p:txBody>
          <a:bodyPr wrap="square" rtlCol="0">
            <a:spAutoFit/>
          </a:bodyPr>
          <a:lstStyle/>
          <a:p>
            <a:r>
              <a:rPr lang="bn-I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NikoshBAN" pitchFamily="2" charset="0"/>
                <a:cs typeface="NikoshBAN" pitchFamily="2" charset="0"/>
              </a:rPr>
              <a:t>কঠিণ পদার্থ।</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NikoshBAN" pitchFamily="2" charset="0"/>
              <a:cs typeface="NikoshBAN" pitchFamily="2" charset="0"/>
            </a:endParaRPr>
          </a:p>
        </p:txBody>
      </p:sp>
      <p:sp>
        <p:nvSpPr>
          <p:cNvPr id="9" name="TextBox 8"/>
          <p:cNvSpPr txBox="1"/>
          <p:nvPr/>
        </p:nvSpPr>
        <p:spPr>
          <a:xfrm>
            <a:off x="3810000" y="4851400"/>
            <a:ext cx="1400175" cy="461665"/>
          </a:xfrm>
          <a:prstGeom prst="rect">
            <a:avLst/>
          </a:prstGeom>
          <a:noFill/>
          <a:ln>
            <a:solidFill>
              <a:srgbClr val="00B0F0"/>
            </a:solidFill>
          </a:ln>
        </p:spPr>
        <p:txBody>
          <a:bodyPr wrap="square" rtlCol="0">
            <a:spAutoFit/>
          </a:bodyPr>
          <a:lstStyle/>
          <a:p>
            <a:r>
              <a:rPr lang="bn-I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NikoshBAN" pitchFamily="2" charset="0"/>
                <a:cs typeface="NikoshBAN" pitchFamily="2" charset="0"/>
              </a:rPr>
              <a:t>তরল পদার্থ।</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NikoshBAN" pitchFamily="2" charset="0"/>
              <a:cs typeface="NikoshBAN" pitchFamily="2" charset="0"/>
            </a:endParaRPr>
          </a:p>
        </p:txBody>
      </p:sp>
      <p:sp>
        <p:nvSpPr>
          <p:cNvPr id="10" name="TextBox 9"/>
          <p:cNvSpPr txBox="1"/>
          <p:nvPr/>
        </p:nvSpPr>
        <p:spPr>
          <a:xfrm>
            <a:off x="5953127" y="4851399"/>
            <a:ext cx="1689300" cy="461665"/>
          </a:xfrm>
          <a:prstGeom prst="rect">
            <a:avLst/>
          </a:prstGeom>
          <a:noFill/>
          <a:ln>
            <a:solidFill>
              <a:srgbClr val="00B0F0"/>
            </a:solidFill>
          </a:ln>
        </p:spPr>
        <p:txBody>
          <a:bodyPr wrap="square" rtlCol="0">
            <a:spAutoFit/>
          </a:bodyPr>
          <a:lstStyle/>
          <a:p>
            <a:r>
              <a:rPr lang="bn-I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NikoshBAN" pitchFamily="2" charset="0"/>
                <a:cs typeface="NikoshBAN" pitchFamily="2" charset="0"/>
              </a:rPr>
              <a:t>বায়বীয় পদার্থ।</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NikoshBAN" pitchFamily="2" charset="0"/>
              <a:cs typeface="NikoshBAN" pitchFamily="2" charset="0"/>
            </a:endParaRPr>
          </a:p>
        </p:txBody>
      </p:sp>
      <p:sp>
        <p:nvSpPr>
          <p:cNvPr id="11" name="TextBox 10"/>
          <p:cNvSpPr txBox="1"/>
          <p:nvPr/>
        </p:nvSpPr>
        <p:spPr>
          <a:xfrm>
            <a:off x="1911251" y="1282700"/>
            <a:ext cx="5327750" cy="707886"/>
          </a:xfrm>
          <a:prstGeom prst="rect">
            <a:avLst/>
          </a:prstGeom>
          <a:noFill/>
          <a:ln>
            <a:solidFill>
              <a:srgbClr val="00B0F0"/>
            </a:solidFill>
          </a:ln>
        </p:spPr>
        <p:txBody>
          <a:bodyPr wrap="square" rtlCol="0">
            <a:spAutoFit/>
          </a:bodyPr>
          <a:lstStyle/>
          <a:p>
            <a:r>
              <a:rPr lang="bn-IN"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NikoshBAN" pitchFamily="2" charset="0"/>
                <a:cs typeface="NikoshBAN" pitchFamily="2" charset="0"/>
              </a:rPr>
              <a:t>লক্ষ্য কর তাপ প্রদান করার পর।</a:t>
            </a:r>
            <a:endPar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NikoshBAN" pitchFamily="2" charset="0"/>
              <a:cs typeface="NikoshBAN" pitchFamily="2" charset="0"/>
            </a:endParaRPr>
          </a:p>
        </p:txBody>
      </p:sp>
    </p:spTree>
    <p:extLst>
      <p:ext uri="{BB962C8B-B14F-4D97-AF65-F5344CB8AC3E}">
        <p14:creationId xmlns:p14="http://schemas.microsoft.com/office/powerpoint/2010/main" val="120265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4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909246" y="990600"/>
            <a:ext cx="6019800" cy="1219200"/>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bn-BD" sz="8700" dirty="0" smtClean="0">
                <a:latin typeface="NikoshBAN" pitchFamily="2" charset="0"/>
                <a:cs typeface="NikoshBAN" pitchFamily="2" charset="0"/>
              </a:rPr>
              <a:t>পাঠ শিরোনাম</a:t>
            </a:r>
            <a:endParaRPr lang="en-US" sz="8700" dirty="0" smtClean="0">
              <a:latin typeface="NikoshBAN" pitchFamily="2" charset="0"/>
              <a:cs typeface="NikoshBAN" pitchFamily="2" charset="0"/>
            </a:endParaRPr>
          </a:p>
        </p:txBody>
      </p:sp>
      <p:sp>
        <p:nvSpPr>
          <p:cNvPr id="4" name="TextBox 3"/>
          <p:cNvSpPr txBox="1">
            <a:spLocks noChangeArrowheads="1"/>
          </p:cNvSpPr>
          <p:nvPr/>
        </p:nvSpPr>
        <p:spPr bwMode="auto">
          <a:xfrm>
            <a:off x="2181225" y="4953000"/>
            <a:ext cx="4953000" cy="1446213"/>
          </a:xfrm>
          <a:prstGeom prst="rect">
            <a:avLst/>
          </a:prstGeom>
          <a:noFill/>
          <a:ln>
            <a:noFill/>
          </a:ln>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p3d extrusionH="57150">
              <a:bevelT w="38100" h="38100" prst="angle"/>
            </a:sp3d>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bn-BD" sz="8800" dirty="0">
                <a:gradFill flip="none" rotWithShape="1">
                  <a:gsLst>
                    <a:gs pos="0">
                      <a:srgbClr val="FFF200"/>
                    </a:gs>
                    <a:gs pos="45000">
                      <a:srgbClr val="FF7A00"/>
                    </a:gs>
                    <a:gs pos="70000">
                      <a:srgbClr val="FF0300"/>
                    </a:gs>
                    <a:gs pos="100000">
                      <a:srgbClr val="4D0808"/>
                    </a:gs>
                  </a:gsLst>
                  <a:path path="rect">
                    <a:fillToRect l="100000" b="100000"/>
                  </a:path>
                  <a:tileRect t="-100000" r="-100000"/>
                </a:gradFill>
                <a:latin typeface="NikoshBAN" pitchFamily="2" charset="0"/>
                <a:cs typeface="NikoshBAN" pitchFamily="2" charset="0"/>
              </a:rPr>
              <a:t>তাপ সঞ্চালন</a:t>
            </a:r>
            <a:endParaRPr lang="th-TH" sz="8800" dirty="0">
              <a:gradFill flip="none" rotWithShape="1">
                <a:gsLst>
                  <a:gs pos="0">
                    <a:srgbClr val="FFF200"/>
                  </a:gs>
                  <a:gs pos="45000">
                    <a:srgbClr val="FF7A00"/>
                  </a:gs>
                  <a:gs pos="70000">
                    <a:srgbClr val="FF0300"/>
                  </a:gs>
                  <a:gs pos="100000">
                    <a:srgbClr val="4D0808"/>
                  </a:gs>
                </a:gsLst>
                <a:path path="rect">
                  <a:fillToRect l="100000" b="100000"/>
                </a:path>
                <a:tileRect t="-100000" r="-100000"/>
              </a:gradFill>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7032" y="2524125"/>
            <a:ext cx="2600325"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988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2250" fill="hold"/>
                                        <p:tgtEl>
                                          <p:spTgt spid="4"/>
                                        </p:tgtEl>
                                        <p:attrNameLst>
                                          <p:attrName>ppt_w</p:attrName>
                                        </p:attrNameLst>
                                      </p:cBhvr>
                                      <p:tavLst>
                                        <p:tav tm="0">
                                          <p:val>
                                            <p:fltVal val="0"/>
                                          </p:val>
                                        </p:tav>
                                        <p:tav tm="100000">
                                          <p:val>
                                            <p:strVal val="#ppt_w"/>
                                          </p:val>
                                        </p:tav>
                                      </p:tavLst>
                                    </p:anim>
                                    <p:anim calcmode="lin" valueType="num">
                                      <p:cBhvr>
                                        <p:cTn id="18" dur="2250" fill="hold"/>
                                        <p:tgtEl>
                                          <p:spTgt spid="4"/>
                                        </p:tgtEl>
                                        <p:attrNameLst>
                                          <p:attrName>ppt_h</p:attrName>
                                        </p:attrNameLst>
                                      </p:cBhvr>
                                      <p:tavLst>
                                        <p:tav tm="0">
                                          <p:val>
                                            <p:fltVal val="0"/>
                                          </p:val>
                                        </p:tav>
                                        <p:tav tm="100000">
                                          <p:val>
                                            <p:strVal val="#ppt_h"/>
                                          </p:val>
                                        </p:tav>
                                      </p:tavLst>
                                    </p:anim>
                                    <p:animEffect transition="in" filter="fade">
                                      <p:cBhvr>
                                        <p:cTn id="19" dur="2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219200" y="2854213"/>
            <a:ext cx="6858913" cy="584775"/>
          </a:xfrm>
          <a:prstGeom prst="rect">
            <a:avLst/>
          </a:prstGeom>
          <a:noFill/>
        </p:spPr>
        <p:txBody>
          <a:bodyPr wrap="square" rtlCol="0">
            <a:spAutoFit/>
          </a:bodyPr>
          <a:lstStyle/>
          <a:p>
            <a:pPr algn="ctr"/>
            <a:r>
              <a:rPr lang="bn-BD" sz="3200" dirty="0" smtClean="0">
                <a:latin typeface="NikoshBAN" pitchFamily="2" charset="0"/>
                <a:cs typeface="NikoshBAN" pitchFamily="2" charset="0"/>
              </a:rPr>
              <a:t>১</a:t>
            </a:r>
            <a:r>
              <a:rPr lang="bn-BD" sz="3200" dirty="0">
                <a:latin typeface="NikoshBAN" pitchFamily="2" charset="0"/>
                <a:cs typeface="NikoshBAN" pitchFamily="2" charset="0"/>
              </a:rPr>
              <a:t>। তাপ সঞ্চালনের শ্রেণি বিভাগ </a:t>
            </a:r>
            <a:r>
              <a:rPr lang="bn-BD" sz="3200" dirty="0" smtClean="0">
                <a:latin typeface="NikoshBAN" pitchFamily="2" charset="0"/>
                <a:cs typeface="NikoshBAN" pitchFamily="2" charset="0"/>
              </a:rPr>
              <a:t>করত</a:t>
            </a:r>
            <a:r>
              <a:rPr lang="bn-IN" sz="3200" dirty="0">
                <a:latin typeface="NikoshBAN" pitchFamily="2" charset="0"/>
                <a:cs typeface="NikoshBAN" pitchFamily="2" charset="0"/>
              </a:rPr>
              <a:t>ে</a:t>
            </a:r>
            <a:r>
              <a:rPr lang="bn-BD" sz="3200" dirty="0" smtClean="0">
                <a:latin typeface="NikoshBAN" pitchFamily="2" charset="0"/>
                <a:cs typeface="NikoshBAN" pitchFamily="2" charset="0"/>
              </a:rPr>
              <a:t> </a:t>
            </a:r>
            <a:r>
              <a:rPr lang="bn-BD" sz="3200" dirty="0" smtClean="0">
                <a:latin typeface="NikoshBAN" pitchFamily="2" charset="0"/>
                <a:cs typeface="NikoshBAN" pitchFamily="2" charset="0"/>
              </a:rPr>
              <a:t>পারবে</a:t>
            </a:r>
            <a:r>
              <a:rPr lang="en-US" sz="3200" dirty="0" smtClean="0">
                <a:latin typeface="NikoshBAN" pitchFamily="2" charset="0"/>
                <a:cs typeface="NikoshBAN" pitchFamily="2" charset="0"/>
              </a:rPr>
              <a:t>;</a:t>
            </a:r>
            <a:endParaRPr lang="en-US" sz="3200" b="1" dirty="0">
              <a:latin typeface="NikoshBAN" pitchFamily="2" charset="0"/>
              <a:cs typeface="NikoshBAN" pitchFamily="2" charset="0"/>
            </a:endParaRPr>
          </a:p>
        </p:txBody>
      </p:sp>
      <p:sp>
        <p:nvSpPr>
          <p:cNvPr id="20" name="TextBox 19"/>
          <p:cNvSpPr txBox="1"/>
          <p:nvPr/>
        </p:nvSpPr>
        <p:spPr>
          <a:xfrm>
            <a:off x="1117743" y="4884936"/>
            <a:ext cx="6857999" cy="1077218"/>
          </a:xfrm>
          <a:prstGeom prst="rect">
            <a:avLst/>
          </a:prstGeom>
          <a:noFill/>
        </p:spPr>
        <p:txBody>
          <a:bodyPr wrap="square" rtlCol="0">
            <a:spAutoFit/>
          </a:bodyPr>
          <a:lstStyle/>
          <a:p>
            <a:pPr algn="ctr"/>
            <a:r>
              <a:rPr lang="bn-BD" sz="3200" b="1" kern="1100" dirty="0" smtClean="0">
                <a:solidFill>
                  <a:srgbClr val="005200"/>
                </a:solidFill>
                <a:effectLst>
                  <a:outerShdw blurRad="38100" dist="38100" dir="2700000" algn="tl">
                    <a:srgbClr val="000000">
                      <a:alpha val="43137"/>
                    </a:srgbClr>
                  </a:outerShdw>
                </a:effectLst>
                <a:latin typeface="NikoshBAN" pitchFamily="2" charset="0"/>
                <a:ea typeface="NikoshBAN" pitchFamily="2" charset="0"/>
                <a:cs typeface="NikoshBAN" pitchFamily="2" charset="0"/>
                <a:sym typeface="Wingdings"/>
              </a:rPr>
              <a:t>  </a:t>
            </a:r>
            <a:r>
              <a:rPr lang="bn-IN" sz="3200" dirty="0" smtClean="0">
                <a:latin typeface="NikoshBAN" pitchFamily="2" charset="0"/>
                <a:cs typeface="NikoshBAN" pitchFamily="2" charset="0"/>
              </a:rPr>
              <a:t>৩</a:t>
            </a:r>
            <a:r>
              <a:rPr lang="bn-BD" sz="3200" dirty="0" smtClean="0">
                <a:latin typeface="NikoshBAN" pitchFamily="2" charset="0"/>
                <a:cs typeface="NikoshBAN" pitchFamily="2" charset="0"/>
              </a:rPr>
              <a:t>। </a:t>
            </a:r>
            <a:r>
              <a:rPr lang="bn-BD" sz="3200" dirty="0">
                <a:latin typeface="NikoshBAN" pitchFamily="2" charset="0"/>
                <a:cs typeface="NikoshBAN" pitchFamily="2" charset="0"/>
              </a:rPr>
              <a:t>বিভিন্ন </a:t>
            </a:r>
            <a:r>
              <a:rPr lang="bn-BD" sz="3200" dirty="0" smtClean="0">
                <a:latin typeface="NikoshBAN" pitchFamily="2" charset="0"/>
                <a:cs typeface="NikoshBAN" pitchFamily="2" charset="0"/>
              </a:rPr>
              <a:t>পদ্ধ</a:t>
            </a:r>
            <a:r>
              <a:rPr lang="bn-IN" sz="3200" dirty="0" smtClean="0">
                <a:latin typeface="NikoshBAN" pitchFamily="2" charset="0"/>
                <a:cs typeface="NikoshBAN" pitchFamily="2" charset="0"/>
              </a:rPr>
              <a:t>তি</a:t>
            </a:r>
            <a:r>
              <a:rPr lang="bn-BD" sz="3200" dirty="0" smtClean="0">
                <a:latin typeface="NikoshBAN" pitchFamily="2" charset="0"/>
                <a:cs typeface="NikoshBAN" pitchFamily="2" charset="0"/>
              </a:rPr>
              <a:t>তে </a:t>
            </a:r>
            <a:r>
              <a:rPr lang="bn-IN" sz="3200" dirty="0" smtClean="0">
                <a:latin typeface="NikoshBAN" pitchFamily="2" charset="0"/>
                <a:cs typeface="NikoshBAN" pitchFamily="2" charset="0"/>
              </a:rPr>
              <a:t>কী</a:t>
            </a:r>
            <a:r>
              <a:rPr lang="bn-BD" sz="3200" dirty="0" smtClean="0">
                <a:latin typeface="NikoshBAN" pitchFamily="2" charset="0"/>
                <a:cs typeface="NikoshBAN" pitchFamily="2" charset="0"/>
              </a:rPr>
              <a:t>ভাবে </a:t>
            </a:r>
            <a:r>
              <a:rPr lang="bn-BD" sz="3200" dirty="0">
                <a:latin typeface="NikoshBAN" pitchFamily="2" charset="0"/>
                <a:cs typeface="NikoshBAN" pitchFamily="2" charset="0"/>
              </a:rPr>
              <a:t>তাপ সঞ্চালিত </a:t>
            </a:r>
            <a:r>
              <a:rPr lang="bn-BD" sz="3200" dirty="0" smtClean="0">
                <a:latin typeface="NikoshBAN" pitchFamily="2" charset="0"/>
                <a:cs typeface="NikoshBAN" pitchFamily="2" charset="0"/>
              </a:rPr>
              <a:t>হয়</a:t>
            </a:r>
            <a:r>
              <a:rPr lang="bn-IN" sz="3200" dirty="0" smtClean="0">
                <a:latin typeface="NikoshBAN" pitchFamily="2" charset="0"/>
                <a:cs typeface="NikoshBAN" pitchFamily="2" charset="0"/>
              </a:rPr>
              <a:t>-</a:t>
            </a:r>
          </a:p>
          <a:p>
            <a:r>
              <a:rPr lang="bn-IN" sz="3200" b="1" dirty="0">
                <a:latin typeface="NikoshBAN" pitchFamily="2" charset="0"/>
                <a:cs typeface="NikoshBAN" pitchFamily="2" charset="0"/>
              </a:rPr>
              <a:t> </a:t>
            </a:r>
            <a:r>
              <a:rPr lang="bn-IN" sz="3200" b="1" dirty="0" smtClean="0">
                <a:latin typeface="NikoshBAN" pitchFamily="2" charset="0"/>
                <a:cs typeface="NikoshBAN" pitchFamily="2" charset="0"/>
              </a:rPr>
              <a:t>           </a:t>
            </a:r>
            <a:r>
              <a:rPr lang="bn-BD" sz="3200" dirty="0">
                <a:latin typeface="NikoshBAN" pitchFamily="2" charset="0"/>
                <a:cs typeface="NikoshBAN" pitchFamily="2" charset="0"/>
              </a:rPr>
              <a:t>তা </a:t>
            </a:r>
            <a:r>
              <a:rPr lang="bn-IN" sz="3200" dirty="0" smtClean="0">
                <a:latin typeface="NikoshBAN" pitchFamily="2" charset="0"/>
                <a:cs typeface="NikoshBAN" pitchFamily="2" charset="0"/>
              </a:rPr>
              <a:t>বিশ্লেষণ</a:t>
            </a:r>
            <a:r>
              <a:rPr lang="bn-BD" sz="3200" dirty="0" smtClean="0">
                <a:latin typeface="NikoshBAN" pitchFamily="2" charset="0"/>
                <a:cs typeface="NikoshBAN" pitchFamily="2" charset="0"/>
              </a:rPr>
              <a:t> </a:t>
            </a:r>
            <a:r>
              <a:rPr lang="bn-BD" sz="3200" dirty="0">
                <a:latin typeface="NikoshBAN" pitchFamily="2" charset="0"/>
                <a:cs typeface="NikoshBAN" pitchFamily="2" charset="0"/>
              </a:rPr>
              <a:t>করতে পারবে</a:t>
            </a:r>
            <a:r>
              <a:rPr lang="bn-BD" sz="3200" dirty="0" smtClean="0">
                <a:latin typeface="NikoshBAN" pitchFamily="2" charset="0"/>
                <a:cs typeface="NikoshBAN" pitchFamily="2" charset="0"/>
              </a:rPr>
              <a:t>।</a:t>
            </a:r>
            <a:endParaRPr lang="en-US" sz="3200" b="1" dirty="0">
              <a:latin typeface="NikoshBAN" pitchFamily="2" charset="0"/>
              <a:cs typeface="NikoshBAN" pitchFamily="2" charset="0"/>
            </a:endParaRPr>
          </a:p>
        </p:txBody>
      </p:sp>
      <p:sp>
        <p:nvSpPr>
          <p:cNvPr id="21" name="TextBox 20"/>
          <p:cNvSpPr txBox="1"/>
          <p:nvPr/>
        </p:nvSpPr>
        <p:spPr>
          <a:xfrm>
            <a:off x="1447800" y="1981200"/>
            <a:ext cx="4800600" cy="646331"/>
          </a:xfrm>
          <a:prstGeom prst="rect">
            <a:avLst/>
          </a:prstGeom>
          <a:noFill/>
        </p:spPr>
        <p:txBody>
          <a:bodyPr wrap="square" rtlCol="0">
            <a:spAutoFit/>
          </a:bodyPr>
          <a:lstStyle/>
          <a:p>
            <a:r>
              <a:rPr lang="bn-BD" sz="3600" b="1" dirty="0" smtClean="0">
                <a:ln w="1905"/>
                <a:effectLst>
                  <a:innerShdw blurRad="69850" dist="43180" dir="5400000">
                    <a:srgbClr val="000000">
                      <a:alpha val="65000"/>
                    </a:srgbClr>
                  </a:innerShdw>
                </a:effectLst>
                <a:latin typeface="NikoshBAN" pitchFamily="2" charset="0"/>
                <a:cs typeface="NikoshBAN" pitchFamily="2" charset="0"/>
              </a:rPr>
              <a:t>এই পাঠ শেষে শিক্ষার্থীরা</a:t>
            </a:r>
            <a:r>
              <a:rPr lang="en-US" sz="3600" b="1" dirty="0" smtClean="0">
                <a:ln w="1905"/>
                <a:effectLst>
                  <a:innerShdw blurRad="69850" dist="43180" dir="5400000">
                    <a:srgbClr val="000000">
                      <a:alpha val="65000"/>
                    </a:srgbClr>
                  </a:innerShdw>
                </a:effectLst>
                <a:latin typeface="NikoshBAN" pitchFamily="2" charset="0"/>
                <a:cs typeface="NikoshBAN" pitchFamily="2" charset="0"/>
              </a:rPr>
              <a:t>…</a:t>
            </a:r>
            <a:r>
              <a:rPr lang="bn-BD" sz="3600" b="1" dirty="0" smtClean="0">
                <a:ln w="1905"/>
                <a:effectLst>
                  <a:innerShdw blurRad="69850" dist="43180" dir="5400000">
                    <a:srgbClr val="000000">
                      <a:alpha val="65000"/>
                    </a:srgbClr>
                  </a:innerShdw>
                </a:effectLst>
                <a:latin typeface="NikoshBAN" pitchFamily="2" charset="0"/>
                <a:cs typeface="NikoshBAN" pitchFamily="2" charset="0"/>
              </a:rPr>
              <a:t> </a:t>
            </a:r>
            <a:endParaRPr lang="en-US" sz="3600" b="1" dirty="0">
              <a:ln w="1905"/>
              <a:effectLst>
                <a:innerShdw blurRad="69850" dist="43180" dir="5400000">
                  <a:srgbClr val="000000">
                    <a:alpha val="65000"/>
                  </a:srgbClr>
                </a:innerShdw>
              </a:effectLst>
              <a:latin typeface="NikoshBAN" pitchFamily="2" charset="0"/>
              <a:cs typeface="NikoshBAN" pitchFamily="2" charset="0"/>
            </a:endParaRPr>
          </a:p>
        </p:txBody>
      </p:sp>
      <p:sp>
        <p:nvSpPr>
          <p:cNvPr id="24" name="TextBox 23"/>
          <p:cNvSpPr txBox="1"/>
          <p:nvPr/>
        </p:nvSpPr>
        <p:spPr>
          <a:xfrm>
            <a:off x="1219200" y="3810000"/>
            <a:ext cx="6781942" cy="1077218"/>
          </a:xfrm>
          <a:prstGeom prst="rect">
            <a:avLst/>
          </a:prstGeom>
          <a:noFill/>
        </p:spPr>
        <p:txBody>
          <a:bodyPr wrap="square" rtlCol="0">
            <a:spAutoFit/>
          </a:bodyPr>
          <a:lstStyle/>
          <a:p>
            <a:pPr algn="ctr"/>
            <a:r>
              <a:rPr lang="bn-BD" sz="3200" b="1" kern="1100" dirty="0">
                <a:solidFill>
                  <a:srgbClr val="005200"/>
                </a:solidFill>
                <a:effectLst>
                  <a:outerShdw blurRad="38100" dist="38100" dir="2700000" algn="tl">
                    <a:srgbClr val="000000">
                      <a:alpha val="43137"/>
                    </a:srgbClr>
                  </a:outerShdw>
                </a:effectLst>
                <a:latin typeface="SolaimanLipi" pitchFamily="65" charset="0"/>
                <a:ea typeface="NikoshBAN" pitchFamily="2" charset="0"/>
                <a:cs typeface="SolaimanLipi" pitchFamily="65" charset="0"/>
                <a:sym typeface="Wingdings"/>
              </a:rPr>
              <a:t> </a:t>
            </a:r>
            <a:r>
              <a:rPr lang="bn-IN" sz="3200" dirty="0" smtClean="0">
                <a:latin typeface="NikoshBAN" pitchFamily="2" charset="0"/>
                <a:cs typeface="NikoshBAN" pitchFamily="2" charset="0"/>
              </a:rPr>
              <a:t>২</a:t>
            </a:r>
            <a:r>
              <a:rPr lang="bn-BD" sz="3200" dirty="0" smtClean="0">
                <a:latin typeface="NikoshBAN" pitchFamily="2" charset="0"/>
                <a:cs typeface="NikoshBAN" pitchFamily="2" charset="0"/>
              </a:rPr>
              <a:t>। </a:t>
            </a:r>
            <a:r>
              <a:rPr lang="bn-BD" sz="3200" dirty="0">
                <a:latin typeface="NikoshBAN" pitchFamily="2" charset="0"/>
                <a:cs typeface="NikoshBAN" pitchFamily="2" charset="0"/>
              </a:rPr>
              <a:t>তাপ সঞ্চালনের </a:t>
            </a:r>
            <a:r>
              <a:rPr lang="bn-IN" sz="3200" dirty="0" smtClean="0">
                <a:latin typeface="NikoshBAN" pitchFamily="2" charset="0"/>
                <a:cs typeface="NikoshBAN" pitchFamily="2" charset="0"/>
              </a:rPr>
              <a:t>বিভিন্ন পদ্ধতির মধ্যে পার্থক্য</a:t>
            </a:r>
          </a:p>
          <a:p>
            <a:r>
              <a:rPr lang="bn-IN" sz="3200" b="1" dirty="0" smtClean="0">
                <a:latin typeface="NikoshBAN" pitchFamily="2" charset="0"/>
                <a:cs typeface="NikoshBAN" pitchFamily="2" charset="0"/>
              </a:rPr>
              <a:t>         </a:t>
            </a:r>
            <a:r>
              <a:rPr lang="bn-BD" sz="3200" dirty="0" smtClean="0">
                <a:latin typeface="NikoshBAN" pitchFamily="2" charset="0"/>
                <a:cs typeface="NikoshBAN" pitchFamily="2" charset="0"/>
              </a:rPr>
              <a:t>করত</a:t>
            </a:r>
            <a:r>
              <a:rPr lang="bn-IN" sz="3200" dirty="0">
                <a:latin typeface="NikoshBAN" pitchFamily="2" charset="0"/>
                <a:cs typeface="NikoshBAN" pitchFamily="2" charset="0"/>
              </a:rPr>
              <a:t>ে</a:t>
            </a:r>
            <a:r>
              <a:rPr lang="bn-BD" sz="3200" dirty="0">
                <a:latin typeface="NikoshBAN" pitchFamily="2" charset="0"/>
                <a:cs typeface="NikoshBAN" pitchFamily="2" charset="0"/>
              </a:rPr>
              <a:t> </a:t>
            </a:r>
            <a:r>
              <a:rPr lang="bn-BD" sz="3200" dirty="0" smtClean="0">
                <a:latin typeface="NikoshBAN" pitchFamily="2" charset="0"/>
                <a:cs typeface="NikoshBAN" pitchFamily="2" charset="0"/>
              </a:rPr>
              <a:t>পারবে</a:t>
            </a:r>
            <a:r>
              <a:rPr lang="en-US" sz="3200" dirty="0" smtClean="0">
                <a:latin typeface="NikoshBAN" pitchFamily="2" charset="0"/>
                <a:cs typeface="NikoshBAN" pitchFamily="2" charset="0"/>
              </a:rPr>
              <a:t>;</a:t>
            </a:r>
            <a:endParaRPr lang="en-US" sz="3200" b="1" dirty="0">
              <a:latin typeface="NikoshBAN" pitchFamily="2" charset="0"/>
              <a:cs typeface="NikoshBAN" pitchFamily="2" charset="0"/>
            </a:endParaRPr>
          </a:p>
        </p:txBody>
      </p:sp>
      <p:sp>
        <p:nvSpPr>
          <p:cNvPr id="2" name="Rectangle 1"/>
          <p:cNvSpPr/>
          <p:nvPr/>
        </p:nvSpPr>
        <p:spPr>
          <a:xfrm>
            <a:off x="3276601" y="914400"/>
            <a:ext cx="2133600" cy="830997"/>
          </a:xfrm>
          <a:prstGeom prst="rect">
            <a:avLst/>
          </a:prstGeom>
        </p:spPr>
        <p:txBody>
          <a:bodyPr wrap="square">
            <a:spAutoFit/>
          </a:bodyPr>
          <a:lstStyle/>
          <a:p>
            <a:r>
              <a:rPr lang="bn-IN" sz="4800" b="1" u="sng" dirty="0" smtClean="0">
                <a:ln w="1905"/>
                <a:effectLst>
                  <a:innerShdw blurRad="69850" dist="43180" dir="5400000">
                    <a:srgbClr val="000000">
                      <a:alpha val="65000"/>
                    </a:srgbClr>
                  </a:innerShdw>
                </a:effectLst>
                <a:latin typeface="NikoshBAN" pitchFamily="2" charset="0"/>
                <a:cs typeface="NikoshBAN" pitchFamily="2" charset="0"/>
              </a:rPr>
              <a:t>শিখনফল</a:t>
            </a:r>
            <a:endParaRPr lang="en-US" sz="4800" dirty="0"/>
          </a:p>
        </p:txBody>
      </p:sp>
    </p:spTree>
    <p:extLst>
      <p:ext uri="{BB962C8B-B14F-4D97-AF65-F5344CB8AC3E}">
        <p14:creationId xmlns:p14="http://schemas.microsoft.com/office/powerpoint/2010/main" val="167402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125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20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4876800"/>
            <a:ext cx="3581400" cy="954107"/>
          </a:xfrm>
          <a:prstGeom prst="rect">
            <a:avLst/>
          </a:prstGeom>
          <a:noFill/>
        </p:spPr>
        <p:txBody>
          <a:bodyPr wrap="square">
            <a:spAutoFit/>
          </a:bodyPr>
          <a:lstStyle/>
          <a:p>
            <a:r>
              <a:rPr lang="bn-IN" sz="2800" dirty="0" smtClean="0">
                <a:latin typeface="NikoshBAN" pitchFamily="2" charset="0"/>
                <a:cs typeface="NikoshBAN" pitchFamily="2" charset="0"/>
              </a:rPr>
              <a:t>আমরা কীভাবে এক স্থান থেকে অন্য স্থানে যেতে পারি? </a:t>
            </a:r>
            <a:endParaRPr lang="en-US" sz="2800" dirty="0"/>
          </a:p>
        </p:txBody>
      </p:sp>
      <p:pic>
        <p:nvPicPr>
          <p:cNvPr id="5" name="Content Placeholder 6" descr="walking-man.gif"/>
          <p:cNvPicPr>
            <a:picLocks noChangeAspect="1"/>
          </p:cNvPicPr>
          <p:nvPr/>
        </p:nvPicPr>
        <p:blipFill>
          <a:blip r:embed="rId3"/>
          <a:stretch>
            <a:fillRect/>
          </a:stretch>
        </p:blipFill>
        <p:spPr>
          <a:xfrm>
            <a:off x="914400" y="914400"/>
            <a:ext cx="2754443" cy="3733800"/>
          </a:xfrm>
          <a:prstGeom prst="rect">
            <a:avLst/>
          </a:prstGeom>
        </p:spPr>
      </p:pic>
      <p:pic>
        <p:nvPicPr>
          <p:cNvPr id="3074" name="Picture 2" descr="E:\Images\Gif\sun gif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524000"/>
            <a:ext cx="2819400" cy="21145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029200" y="4919533"/>
            <a:ext cx="3124200" cy="523220"/>
          </a:xfrm>
          <a:prstGeom prst="rect">
            <a:avLst/>
          </a:prstGeom>
          <a:noFill/>
        </p:spPr>
        <p:txBody>
          <a:bodyPr wrap="square">
            <a:spAutoFit/>
          </a:bodyPr>
          <a:lstStyle/>
          <a:p>
            <a:r>
              <a:rPr lang="bn-IN" sz="2800" dirty="0" smtClean="0">
                <a:latin typeface="NikoshBAN" pitchFamily="2" charset="0"/>
                <a:cs typeface="NikoshBAN" pitchFamily="2" charset="0"/>
              </a:rPr>
              <a:t>সুর্য থেকে আমরা কী পাই? </a:t>
            </a:r>
            <a:endParaRPr lang="en-US" sz="2800" dirty="0"/>
          </a:p>
        </p:txBody>
      </p:sp>
    </p:spTree>
    <p:extLst>
      <p:ext uri="{BB962C8B-B14F-4D97-AF65-F5344CB8AC3E}">
        <p14:creationId xmlns:p14="http://schemas.microsoft.com/office/powerpoint/2010/main" val="46242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wipe(down)">
                                      <p:cBhvr>
                                        <p:cTn id="19" dur="500"/>
                                        <p:tgtEl>
                                          <p:spTgt spid="307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144" y="1284580"/>
            <a:ext cx="356235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631620" y="-152400"/>
            <a:ext cx="1728358" cy="830997"/>
          </a:xfrm>
          <a:prstGeom prst="rect">
            <a:avLst/>
          </a:prstGeom>
          <a:noFill/>
        </p:spPr>
        <p:txBody>
          <a:bodyPr wrap="none">
            <a:spAutoFit/>
          </a:bodyPr>
          <a:lstStyle/>
          <a:p>
            <a:r>
              <a:rPr lang="bn-IN" sz="4800" dirty="0" smtClean="0">
                <a:latin typeface="NikoshBAN" pitchFamily="2" charset="0"/>
                <a:cs typeface="NikoshBAN" pitchFamily="2" charset="0"/>
              </a:rPr>
              <a:t>পরিবহন</a:t>
            </a:r>
            <a:endParaRPr lang="en-US" sz="4800" dirty="0"/>
          </a:p>
        </p:txBody>
      </p:sp>
      <p:pic>
        <p:nvPicPr>
          <p:cNvPr id="5" name="Picture 6" descr="E:\Images\Science\conduct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410299"/>
            <a:ext cx="2362200" cy="967549"/>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435" y="3816360"/>
            <a:ext cx="379095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2290763" y="2883372"/>
            <a:ext cx="757237" cy="523220"/>
          </a:xfrm>
          <a:prstGeom prst="rect">
            <a:avLst/>
          </a:prstGeom>
          <a:noFill/>
        </p:spPr>
        <p:txBody>
          <a:bodyPr wrap="square">
            <a:spAutoFit/>
          </a:bodyPr>
          <a:lstStyle/>
          <a:p>
            <a:r>
              <a:rPr lang="bn-IN" sz="2800" dirty="0" smtClean="0">
                <a:latin typeface="NikoshBAN" pitchFamily="2" charset="0"/>
                <a:cs typeface="NikoshBAN" pitchFamily="2" charset="0"/>
              </a:rPr>
              <a:t>তাপ</a:t>
            </a:r>
            <a:endParaRPr lang="en-US" sz="2800" dirty="0"/>
          </a:p>
        </p:txBody>
      </p:sp>
      <p:sp>
        <p:nvSpPr>
          <p:cNvPr id="20" name="Rectangle 19"/>
          <p:cNvSpPr/>
          <p:nvPr/>
        </p:nvSpPr>
        <p:spPr>
          <a:xfrm>
            <a:off x="2055018" y="3406592"/>
            <a:ext cx="757237" cy="523220"/>
          </a:xfrm>
          <a:prstGeom prst="rect">
            <a:avLst/>
          </a:prstGeom>
          <a:noFill/>
        </p:spPr>
        <p:txBody>
          <a:bodyPr wrap="square">
            <a:spAutoFit/>
          </a:bodyPr>
          <a:lstStyle/>
          <a:p>
            <a:r>
              <a:rPr lang="bn-IN" sz="2800" dirty="0" smtClean="0">
                <a:latin typeface="NikoshBAN" pitchFamily="2" charset="0"/>
                <a:cs typeface="NikoshBAN" pitchFamily="2" charset="0"/>
              </a:rPr>
              <a:t>ধাতু</a:t>
            </a:r>
            <a:endParaRPr lang="en-US" sz="2800" dirty="0"/>
          </a:p>
        </p:txBody>
      </p:sp>
      <p:sp>
        <p:nvSpPr>
          <p:cNvPr id="21" name="Rectangle 20"/>
          <p:cNvSpPr/>
          <p:nvPr/>
        </p:nvSpPr>
        <p:spPr>
          <a:xfrm>
            <a:off x="3048000" y="3358738"/>
            <a:ext cx="1050715" cy="523220"/>
          </a:xfrm>
          <a:prstGeom prst="rect">
            <a:avLst/>
          </a:prstGeom>
          <a:noFill/>
        </p:spPr>
        <p:txBody>
          <a:bodyPr wrap="square">
            <a:spAutoFit/>
          </a:bodyPr>
          <a:lstStyle/>
          <a:p>
            <a:r>
              <a:rPr lang="bn-IN" sz="2800" dirty="0" smtClean="0">
                <a:latin typeface="NikoshBAN" pitchFamily="2" charset="0"/>
                <a:cs typeface="NikoshBAN" pitchFamily="2" charset="0"/>
              </a:rPr>
              <a:t>পরমাণু</a:t>
            </a:r>
            <a:endParaRPr lang="en-US" sz="2800" dirty="0"/>
          </a:p>
        </p:txBody>
      </p:sp>
      <p:sp>
        <p:nvSpPr>
          <p:cNvPr id="22" name="Rectangle 21"/>
          <p:cNvSpPr/>
          <p:nvPr/>
        </p:nvSpPr>
        <p:spPr>
          <a:xfrm>
            <a:off x="1849872" y="5166380"/>
            <a:ext cx="757237" cy="523220"/>
          </a:xfrm>
          <a:prstGeom prst="rect">
            <a:avLst/>
          </a:prstGeom>
          <a:noFill/>
        </p:spPr>
        <p:txBody>
          <a:bodyPr wrap="square">
            <a:spAutoFit/>
          </a:bodyPr>
          <a:lstStyle/>
          <a:p>
            <a:r>
              <a:rPr lang="bn-IN" sz="2800" dirty="0" smtClean="0">
                <a:latin typeface="NikoshBAN" pitchFamily="2" charset="0"/>
                <a:cs typeface="NikoshBAN" pitchFamily="2" charset="0"/>
              </a:rPr>
              <a:t>তাপ</a:t>
            </a:r>
            <a:endParaRPr lang="en-US" sz="2800" dirty="0"/>
          </a:p>
        </p:txBody>
      </p:sp>
      <p:sp>
        <p:nvSpPr>
          <p:cNvPr id="23" name="Rectangle 22"/>
          <p:cNvSpPr/>
          <p:nvPr/>
        </p:nvSpPr>
        <p:spPr>
          <a:xfrm>
            <a:off x="3810001" y="5232737"/>
            <a:ext cx="1523999" cy="1015663"/>
          </a:xfrm>
          <a:prstGeom prst="rect">
            <a:avLst/>
          </a:prstGeom>
          <a:noFill/>
        </p:spPr>
        <p:txBody>
          <a:bodyPr wrap="square">
            <a:spAutoFit/>
          </a:bodyPr>
          <a:lstStyle/>
          <a:p>
            <a:r>
              <a:rPr lang="bn-IN" sz="2000" b="1" dirty="0" smtClean="0">
                <a:solidFill>
                  <a:srgbClr val="C00000"/>
                </a:solidFill>
                <a:latin typeface="NikoshBAN" pitchFamily="2" charset="0"/>
                <a:cs typeface="NikoshBAN" pitchFamily="2" charset="0"/>
              </a:rPr>
              <a:t>কণাগুলো উত্তপ্ত হয়ে নিজের স্থানে কাঁপতে থাকে।</a:t>
            </a:r>
            <a:endParaRPr lang="en-US" sz="2000" b="1" dirty="0">
              <a:solidFill>
                <a:srgbClr val="C00000"/>
              </a:solidFill>
            </a:endParaRPr>
          </a:p>
        </p:txBody>
      </p:sp>
      <p:grpSp>
        <p:nvGrpSpPr>
          <p:cNvPr id="3" name="Group 2"/>
          <p:cNvGrpSpPr/>
          <p:nvPr/>
        </p:nvGrpSpPr>
        <p:grpSpPr>
          <a:xfrm>
            <a:off x="971551" y="931826"/>
            <a:ext cx="883877" cy="772288"/>
            <a:chOff x="434470" y="1188565"/>
            <a:chExt cx="883877" cy="772288"/>
          </a:xfrm>
        </p:grpSpPr>
        <p:sp>
          <p:nvSpPr>
            <p:cNvPr id="2" name="Oval 1"/>
            <p:cNvSpPr/>
            <p:nvPr/>
          </p:nvSpPr>
          <p:spPr>
            <a:xfrm>
              <a:off x="434470" y="1188565"/>
              <a:ext cx="757238" cy="705509"/>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61110" y="1252967"/>
              <a:ext cx="757237" cy="707886"/>
            </a:xfrm>
            <a:prstGeom prst="rect">
              <a:avLst/>
            </a:prstGeom>
            <a:noFill/>
          </p:spPr>
          <p:txBody>
            <a:bodyPr wrap="square">
              <a:spAutoFit/>
            </a:bodyPr>
            <a:lstStyle/>
            <a:p>
              <a:r>
                <a:rPr lang="bn-IN" sz="2000" dirty="0" smtClean="0">
                  <a:latin typeface="NikoshBAN" pitchFamily="2" charset="0"/>
                  <a:cs typeface="NikoshBAN" pitchFamily="2" charset="0"/>
                </a:rPr>
                <a:t>ধাপ</a:t>
              </a:r>
            </a:p>
            <a:p>
              <a:r>
                <a:rPr lang="bn-IN" sz="2000" dirty="0" smtClean="0">
                  <a:latin typeface="NikoshBAN" pitchFamily="2" charset="0"/>
                  <a:cs typeface="NikoshBAN" pitchFamily="2" charset="0"/>
                </a:rPr>
                <a:t>  ১</a:t>
              </a:r>
              <a:endParaRPr lang="en-US" sz="2000" dirty="0"/>
            </a:p>
          </p:txBody>
        </p:sp>
      </p:grpSp>
      <p:grpSp>
        <p:nvGrpSpPr>
          <p:cNvPr id="27" name="Group 26"/>
          <p:cNvGrpSpPr/>
          <p:nvPr/>
        </p:nvGrpSpPr>
        <p:grpSpPr>
          <a:xfrm>
            <a:off x="1143795" y="3398015"/>
            <a:ext cx="883877" cy="772288"/>
            <a:chOff x="434470" y="1188565"/>
            <a:chExt cx="883877" cy="772288"/>
          </a:xfrm>
        </p:grpSpPr>
        <p:sp>
          <p:nvSpPr>
            <p:cNvPr id="28" name="Oval 27"/>
            <p:cNvSpPr/>
            <p:nvPr/>
          </p:nvSpPr>
          <p:spPr>
            <a:xfrm>
              <a:off x="434470" y="1188565"/>
              <a:ext cx="757238" cy="705509"/>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61110" y="1252967"/>
              <a:ext cx="757237" cy="707886"/>
            </a:xfrm>
            <a:prstGeom prst="rect">
              <a:avLst/>
            </a:prstGeom>
            <a:noFill/>
          </p:spPr>
          <p:txBody>
            <a:bodyPr wrap="square">
              <a:spAutoFit/>
            </a:bodyPr>
            <a:lstStyle/>
            <a:p>
              <a:r>
                <a:rPr lang="bn-IN" sz="2000" dirty="0" smtClean="0">
                  <a:latin typeface="NikoshBAN" pitchFamily="2" charset="0"/>
                  <a:cs typeface="NikoshBAN" pitchFamily="2" charset="0"/>
                </a:rPr>
                <a:t>ধাপ</a:t>
              </a:r>
            </a:p>
            <a:p>
              <a:r>
                <a:rPr lang="bn-IN" sz="2000" dirty="0" smtClean="0">
                  <a:latin typeface="NikoshBAN" pitchFamily="2" charset="0"/>
                  <a:cs typeface="NikoshBAN" pitchFamily="2" charset="0"/>
                </a:rPr>
                <a:t>  ২</a:t>
              </a:r>
              <a:endParaRPr lang="en-US" sz="2000" dirty="0"/>
            </a:p>
          </p:txBody>
        </p:sp>
      </p:grpSp>
      <p:sp>
        <p:nvSpPr>
          <p:cNvPr id="10" name="Rectangle 9"/>
          <p:cNvSpPr/>
          <p:nvPr/>
        </p:nvSpPr>
        <p:spPr>
          <a:xfrm>
            <a:off x="1909763" y="931826"/>
            <a:ext cx="757237" cy="523220"/>
          </a:xfrm>
          <a:prstGeom prst="rect">
            <a:avLst/>
          </a:prstGeom>
          <a:noFill/>
        </p:spPr>
        <p:txBody>
          <a:bodyPr wrap="square">
            <a:spAutoFit/>
          </a:bodyPr>
          <a:lstStyle/>
          <a:p>
            <a:r>
              <a:rPr lang="bn-IN" sz="2800" dirty="0" smtClean="0">
                <a:latin typeface="NikoshBAN" pitchFamily="2" charset="0"/>
                <a:cs typeface="NikoshBAN" pitchFamily="2" charset="0"/>
              </a:rPr>
              <a:t>ধাতু</a:t>
            </a:r>
            <a:endParaRPr lang="en-US" sz="2800" dirty="0"/>
          </a:p>
        </p:txBody>
      </p:sp>
      <p:sp>
        <p:nvSpPr>
          <p:cNvPr id="11" name="Rectangle 10"/>
          <p:cNvSpPr/>
          <p:nvPr/>
        </p:nvSpPr>
        <p:spPr>
          <a:xfrm>
            <a:off x="3464566" y="926955"/>
            <a:ext cx="1050715" cy="523220"/>
          </a:xfrm>
          <a:prstGeom prst="rect">
            <a:avLst/>
          </a:prstGeom>
          <a:noFill/>
        </p:spPr>
        <p:txBody>
          <a:bodyPr wrap="square">
            <a:spAutoFit/>
          </a:bodyPr>
          <a:lstStyle/>
          <a:p>
            <a:r>
              <a:rPr lang="bn-IN" sz="2800" dirty="0" smtClean="0">
                <a:latin typeface="NikoshBAN" pitchFamily="2" charset="0"/>
                <a:cs typeface="NikoshBAN" pitchFamily="2" charset="0"/>
              </a:rPr>
              <a:t>পরমাণু</a:t>
            </a:r>
            <a:endParaRPr lang="en-US" sz="2800" dirty="0"/>
          </a:p>
        </p:txBody>
      </p:sp>
    </p:spTree>
    <p:extLst>
      <p:ext uri="{BB962C8B-B14F-4D97-AF65-F5344CB8AC3E}">
        <p14:creationId xmlns:p14="http://schemas.microsoft.com/office/powerpoint/2010/main" val="427903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105"/>
                                        </p:tgtEl>
                                        <p:attrNameLst>
                                          <p:attrName>style.visibility</p:attrName>
                                        </p:attrNameLst>
                                      </p:cBhvr>
                                      <p:to>
                                        <p:strVal val="visible"/>
                                      </p:to>
                                    </p:set>
                                    <p:animEffect transition="in" filter="barn(inVertical)">
                                      <p:cBhvr>
                                        <p:cTn id="19" dur="500"/>
                                        <p:tgtEl>
                                          <p:spTgt spid="410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anim calcmode="lin" valueType="num">
                                      <p:cBhvr>
                                        <p:cTn id="35" dur="500" fill="hold"/>
                                        <p:tgtEl>
                                          <p:spTgt spid="12"/>
                                        </p:tgtEl>
                                        <p:attrNameLst>
                                          <p:attrName>ppt_x</p:attrName>
                                        </p:attrNameLst>
                                      </p:cBhvr>
                                      <p:tavLst>
                                        <p:tav tm="0">
                                          <p:val>
                                            <p:strVal val="#ppt_x"/>
                                          </p:val>
                                        </p:tav>
                                        <p:tav tm="100000">
                                          <p:val>
                                            <p:strVal val="#ppt_x"/>
                                          </p:val>
                                        </p:tav>
                                      </p:tavLst>
                                    </p:anim>
                                    <p:anim calcmode="lin" valueType="num">
                                      <p:cBhvr>
                                        <p:cTn id="3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circle(in)">
                                      <p:cBhvr>
                                        <p:cTn id="41" dur="20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4101"/>
                                        </p:tgtEl>
                                        <p:attrNameLst>
                                          <p:attrName>style.visibility</p:attrName>
                                        </p:attrNameLst>
                                      </p:cBhvr>
                                      <p:to>
                                        <p:strVal val="visible"/>
                                      </p:to>
                                    </p:set>
                                    <p:animEffect transition="in" filter="wipe(down)">
                                      <p:cBhvr>
                                        <p:cTn id="46" dur="500"/>
                                        <p:tgtEl>
                                          <p:spTgt spid="410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arn(inVertical)">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arn(inVertical)">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wipe(left)">
                                      <p:cBhvr>
                                        <p:cTn id="7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20" grpId="0"/>
      <p:bldP spid="21" grpId="0"/>
      <p:bldP spid="22" grpId="0"/>
      <p:bldP spid="23" grpId="0"/>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1529</TotalTime>
  <Words>867</Words>
  <Application>Microsoft Office PowerPoint</Application>
  <PresentationFormat>On-screen Show (4:3)</PresentationFormat>
  <Paragraphs>134</Paragraphs>
  <Slides>22</Slides>
  <Notes>17</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4" baseType="lpstr">
      <vt:lpstr>Office Theme</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Iqbal high school</dc:creator>
  <cp:lastModifiedBy>Iqbal high school</cp:lastModifiedBy>
  <cp:revision>118</cp:revision>
  <dcterms:created xsi:type="dcterms:W3CDTF">2014-10-09T09:37:23Z</dcterms:created>
  <dcterms:modified xsi:type="dcterms:W3CDTF">2016-08-10T02:02:51Z</dcterms:modified>
</cp:coreProperties>
</file>